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48" r:id="rId1"/>
  </p:sldMasterIdLst>
  <p:notesMasterIdLst>
    <p:notesMasterId r:id="rId22"/>
  </p:notesMasterIdLst>
  <p:sldIdLst>
    <p:sldId id="256" r:id="rId2"/>
    <p:sldId id="289" r:id="rId3"/>
    <p:sldId id="290" r:id="rId4"/>
    <p:sldId id="295" r:id="rId5"/>
    <p:sldId id="297" r:id="rId6"/>
    <p:sldId id="299" r:id="rId7"/>
    <p:sldId id="300" r:id="rId8"/>
    <p:sldId id="388" r:id="rId9"/>
    <p:sldId id="298" r:id="rId10"/>
    <p:sldId id="312" r:id="rId11"/>
    <p:sldId id="302" r:id="rId12"/>
    <p:sldId id="378" r:id="rId13"/>
    <p:sldId id="380" r:id="rId14"/>
    <p:sldId id="383" r:id="rId15"/>
    <p:sldId id="317" r:id="rId16"/>
    <p:sldId id="384" r:id="rId17"/>
    <p:sldId id="382" r:id="rId18"/>
    <p:sldId id="387" r:id="rId19"/>
    <p:sldId id="386" r:id="rId20"/>
    <p:sldId id="301" r:id="rId21"/>
  </p:sldIdLst>
  <p:sldSz cx="12192000" cy="6858000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C8FDD"/>
    <a:srgbClr val="3D5392"/>
    <a:srgbClr val="FF7C80"/>
    <a:srgbClr val="FFFFFF"/>
    <a:srgbClr val="FF9900"/>
    <a:srgbClr val="FFC409"/>
    <a:srgbClr val="FF6600"/>
    <a:srgbClr val="3B3D79"/>
    <a:srgbClr val="96C8EA"/>
    <a:srgbClr val="507C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89392" autoAdjust="0"/>
  </p:normalViewPr>
  <p:slideViewPr>
    <p:cSldViewPr snapToGrid="0">
      <p:cViewPr varScale="1">
        <p:scale>
          <a:sx n="110" d="100"/>
          <a:sy n="110" d="100"/>
        </p:scale>
        <p:origin x="438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08907CB-4DC7-44D2-BA8D-0DF40597F4EE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78238CD9-8D5D-49AC-AEEE-21618223E7D9}">
      <dgm:prSet phldrT="[Tekst]" custT="1"/>
      <dgm:spPr>
        <a:solidFill>
          <a:srgbClr val="FFFF00">
            <a:alpha val="89804"/>
          </a:srgbClr>
        </a:solidFill>
      </dgm:spPr>
      <dgm:t>
        <a:bodyPr/>
        <a:lstStyle/>
        <a:p>
          <a:r>
            <a:rPr lang="pl-PL" sz="1200" b="1" dirty="0"/>
            <a:t>PODPISANE UMOWY </a:t>
          </a:r>
        </a:p>
        <a:p>
          <a:r>
            <a:rPr lang="pl-PL" sz="1200" b="1" dirty="0"/>
            <a:t>1 806 185 869 PLN – 76 % ZATWIERDZONYCH PRZEZ ZWM WNIOSKÓW</a:t>
          </a:r>
        </a:p>
      </dgm:t>
    </dgm:pt>
    <dgm:pt modelId="{D3F5EEEC-FF5F-4F8F-8204-5E19CDC5325E}" type="parTrans" cxnId="{6D86F1C1-6664-4C84-A018-9FC4C82F7652}">
      <dgm:prSet/>
      <dgm:spPr/>
      <dgm:t>
        <a:bodyPr/>
        <a:lstStyle/>
        <a:p>
          <a:endParaRPr lang="pl-PL"/>
        </a:p>
      </dgm:t>
    </dgm:pt>
    <dgm:pt modelId="{390DF265-0698-42A0-884C-07E333693B32}" type="sibTrans" cxnId="{6D86F1C1-6664-4C84-A018-9FC4C82F7652}">
      <dgm:prSet/>
      <dgm:spPr/>
      <dgm:t>
        <a:bodyPr/>
        <a:lstStyle/>
        <a:p>
          <a:endParaRPr lang="pl-PL"/>
        </a:p>
      </dgm:t>
    </dgm:pt>
    <dgm:pt modelId="{354E1862-A61D-48E9-B617-F7974BF4784B}">
      <dgm:prSet phldrT="[Tekst]" custT="1"/>
      <dgm:spPr>
        <a:solidFill>
          <a:srgbClr val="FF0000">
            <a:alpha val="90000"/>
          </a:srgbClr>
        </a:solidFill>
      </dgm:spPr>
      <dgm:t>
        <a:bodyPr/>
        <a:lstStyle/>
        <a:p>
          <a:r>
            <a:rPr lang="pl-PL" sz="1200" b="1" dirty="0">
              <a:solidFill>
                <a:schemeClr val="bg1"/>
              </a:solidFill>
            </a:rPr>
            <a:t>ZATWIERDZONE PRZEZ ZWM WNIOSKI O DOFINANSOWANIE </a:t>
          </a:r>
          <a:r>
            <a:rPr lang="pl-PL" sz="1200" b="1" dirty="0"/>
            <a:t> </a:t>
          </a:r>
        </a:p>
        <a:p>
          <a:r>
            <a:rPr lang="pl-PL" sz="1200" b="1" dirty="0">
              <a:solidFill>
                <a:schemeClr val="bg1"/>
              </a:solidFill>
            </a:rPr>
            <a:t>2 361 713 983 PLN –  52 % NABORÓW</a:t>
          </a:r>
          <a:endParaRPr lang="pl-PL" sz="1200" b="1" dirty="0"/>
        </a:p>
      </dgm:t>
    </dgm:pt>
    <dgm:pt modelId="{8B6F3D99-73F7-4CAE-A164-F7335B23FE6B}" type="parTrans" cxnId="{3C6506A3-73C7-48A1-973B-313FB362EF7C}">
      <dgm:prSet/>
      <dgm:spPr/>
      <dgm:t>
        <a:bodyPr/>
        <a:lstStyle/>
        <a:p>
          <a:endParaRPr lang="pl-PL"/>
        </a:p>
      </dgm:t>
    </dgm:pt>
    <dgm:pt modelId="{C7DEBAC7-8DE8-40DD-9911-C877E6AF8568}" type="sibTrans" cxnId="{3C6506A3-73C7-48A1-973B-313FB362EF7C}">
      <dgm:prSet/>
      <dgm:spPr/>
      <dgm:t>
        <a:bodyPr/>
        <a:lstStyle/>
        <a:p>
          <a:endParaRPr lang="pl-PL"/>
        </a:p>
      </dgm:t>
    </dgm:pt>
    <dgm:pt modelId="{5A144D7E-8E89-4F72-BCC5-623691E31BD0}">
      <dgm:prSet phldrT="[Tekst]" custT="1"/>
      <dgm:spPr>
        <a:solidFill>
          <a:srgbClr val="92D050">
            <a:alpha val="90000"/>
          </a:srgbClr>
        </a:solidFill>
      </dgm:spPr>
      <dgm:t>
        <a:bodyPr/>
        <a:lstStyle/>
        <a:p>
          <a:r>
            <a:rPr lang="pl-PL" sz="1200" b="1" dirty="0"/>
            <a:t>PRZEKAZANIE/WYDATKOWANIE ŚRODKÓW</a:t>
          </a:r>
        </a:p>
        <a:p>
          <a:r>
            <a:rPr lang="pl-PL" sz="1200" b="1" dirty="0"/>
            <a:t>373 143 225 PLN – 21 % PODPISANYCH UMÓW </a:t>
          </a:r>
        </a:p>
      </dgm:t>
    </dgm:pt>
    <dgm:pt modelId="{0EC15A01-8C3C-411C-92F0-2685B438F153}" type="parTrans" cxnId="{FD08F666-4B09-42FB-B1D2-A53E0C181E1B}">
      <dgm:prSet/>
      <dgm:spPr/>
      <dgm:t>
        <a:bodyPr/>
        <a:lstStyle/>
        <a:p>
          <a:endParaRPr lang="pl-PL"/>
        </a:p>
      </dgm:t>
    </dgm:pt>
    <dgm:pt modelId="{120896B6-5840-4887-8AD7-322A7D36EF10}" type="sibTrans" cxnId="{FD08F666-4B09-42FB-B1D2-A53E0C181E1B}">
      <dgm:prSet/>
      <dgm:spPr/>
      <dgm:t>
        <a:bodyPr/>
        <a:lstStyle/>
        <a:p>
          <a:endParaRPr lang="pl-PL"/>
        </a:p>
      </dgm:t>
    </dgm:pt>
    <dgm:pt modelId="{86825E31-D5CF-41AA-A974-4CC07A0CB18C}">
      <dgm:prSet custT="1"/>
      <dgm:spPr>
        <a:solidFill>
          <a:srgbClr val="00B0F0">
            <a:alpha val="90000"/>
          </a:srgbClr>
        </a:solidFill>
      </dgm:spPr>
      <dgm:t>
        <a:bodyPr/>
        <a:lstStyle/>
        <a:p>
          <a:r>
            <a:rPr lang="pl-PL" sz="1200" b="1" dirty="0">
              <a:solidFill>
                <a:schemeClr val="bg1"/>
              </a:solidFill>
            </a:rPr>
            <a:t>ZAANGAŻOWANIE ALOKACJI W NABORY </a:t>
          </a:r>
        </a:p>
        <a:p>
          <a:r>
            <a:rPr lang="pl-PL" sz="1200" b="1" dirty="0">
              <a:solidFill>
                <a:schemeClr val="bg1"/>
              </a:solidFill>
            </a:rPr>
            <a:t>4 568 304 635 PLN – 61 % ALOKACJI</a:t>
          </a:r>
        </a:p>
      </dgm:t>
    </dgm:pt>
    <dgm:pt modelId="{F1406018-60EB-49B3-8E7E-D68F396AD325}" type="parTrans" cxnId="{69C1BF7C-08E4-47D5-8B96-48767E962509}">
      <dgm:prSet/>
      <dgm:spPr/>
      <dgm:t>
        <a:bodyPr/>
        <a:lstStyle/>
        <a:p>
          <a:endParaRPr lang="pl-PL"/>
        </a:p>
      </dgm:t>
    </dgm:pt>
    <dgm:pt modelId="{15990E95-5511-4A30-B762-DB222501C72A}" type="sibTrans" cxnId="{69C1BF7C-08E4-47D5-8B96-48767E962509}">
      <dgm:prSet/>
      <dgm:spPr/>
      <dgm:t>
        <a:bodyPr/>
        <a:lstStyle/>
        <a:p>
          <a:endParaRPr lang="pl-PL"/>
        </a:p>
      </dgm:t>
    </dgm:pt>
    <dgm:pt modelId="{D2DF177C-4BB3-478F-A1E1-610838EC1A3A}">
      <dgm:prSet custT="1"/>
      <dgm:spPr>
        <a:solidFill>
          <a:srgbClr val="FF9900">
            <a:alpha val="89804"/>
          </a:srgbClr>
        </a:solidFill>
      </dgm:spPr>
      <dgm:t>
        <a:bodyPr/>
        <a:lstStyle/>
        <a:p>
          <a:r>
            <a:rPr lang="pl-PL" sz="1200" b="1" dirty="0"/>
            <a:t>ALOKACJA </a:t>
          </a:r>
        </a:p>
        <a:p>
          <a:r>
            <a:rPr lang="pl-PL" sz="1200" b="1" dirty="0"/>
            <a:t>7 543 086 005 PLN – 100 %</a:t>
          </a:r>
        </a:p>
      </dgm:t>
    </dgm:pt>
    <dgm:pt modelId="{901DE6A7-A0D0-4F65-A2CC-B9D9A3CA8F55}" type="parTrans" cxnId="{9E0D065C-E940-4539-B653-D44C0804BD71}">
      <dgm:prSet/>
      <dgm:spPr/>
      <dgm:t>
        <a:bodyPr/>
        <a:lstStyle/>
        <a:p>
          <a:endParaRPr lang="pl-PL"/>
        </a:p>
      </dgm:t>
    </dgm:pt>
    <dgm:pt modelId="{F4403DB9-B80A-4288-A830-739A288800FC}" type="sibTrans" cxnId="{9E0D065C-E940-4539-B653-D44C0804BD71}">
      <dgm:prSet/>
      <dgm:spPr/>
      <dgm:t>
        <a:bodyPr/>
        <a:lstStyle/>
        <a:p>
          <a:endParaRPr lang="pl-PL"/>
        </a:p>
      </dgm:t>
    </dgm:pt>
    <dgm:pt modelId="{2A232DB4-4E24-4487-AF98-2EAB37A4FBF3}">
      <dgm:prSet custT="1"/>
      <dgm:spPr>
        <a:solidFill>
          <a:srgbClr val="FF7C80">
            <a:alpha val="90000"/>
          </a:srgbClr>
        </a:solidFill>
      </dgm:spPr>
      <dgm:t>
        <a:bodyPr/>
        <a:lstStyle/>
        <a:p>
          <a:r>
            <a:rPr lang="pl-PL" sz="1200" b="1" dirty="0"/>
            <a:t>CERTYFIKACJA </a:t>
          </a:r>
        </a:p>
        <a:p>
          <a:r>
            <a:rPr lang="pl-PL" sz="1200" b="1" dirty="0"/>
            <a:t>159 631 344 PLN – 56 % WNIOSKÓW O PŁATNOŚĆ</a:t>
          </a:r>
        </a:p>
      </dgm:t>
    </dgm:pt>
    <dgm:pt modelId="{89B5B82C-816F-4077-A4CC-EF79F36B20BF}" type="parTrans" cxnId="{ACC51EA2-05C7-41A0-BA17-7AD673279C99}">
      <dgm:prSet/>
      <dgm:spPr/>
      <dgm:t>
        <a:bodyPr/>
        <a:lstStyle/>
        <a:p>
          <a:endParaRPr lang="pl-PL"/>
        </a:p>
      </dgm:t>
    </dgm:pt>
    <dgm:pt modelId="{BD0AD690-77B6-488E-B2ED-2C00141E7963}" type="sibTrans" cxnId="{ACC51EA2-05C7-41A0-BA17-7AD673279C99}">
      <dgm:prSet/>
      <dgm:spPr/>
      <dgm:t>
        <a:bodyPr/>
        <a:lstStyle/>
        <a:p>
          <a:endParaRPr lang="pl-PL"/>
        </a:p>
      </dgm:t>
    </dgm:pt>
    <dgm:pt modelId="{3ED9C186-6351-4A0A-ACC0-DC3527228C97}">
      <dgm:prSet custT="1"/>
      <dgm:spPr>
        <a:solidFill>
          <a:srgbClr val="7030A0">
            <a:alpha val="90000"/>
          </a:srgbClr>
        </a:solidFill>
      </dgm:spPr>
      <dgm:t>
        <a:bodyPr/>
        <a:lstStyle/>
        <a:p>
          <a:r>
            <a:rPr lang="pl-PL" sz="1200" b="1" dirty="0">
              <a:solidFill>
                <a:schemeClr val="bg1"/>
              </a:solidFill>
            </a:rPr>
            <a:t>WNIOSKI O PŁATNOŚĆ – 285 373 712 PLN</a:t>
          </a:r>
        </a:p>
        <a:p>
          <a:r>
            <a:rPr lang="pl-PL" sz="1200" b="1" dirty="0">
              <a:solidFill>
                <a:schemeClr val="bg1"/>
              </a:solidFill>
            </a:rPr>
            <a:t>76 % PRZEKAZANYCH/WYDATKOWANYCH ŚRODKÓW</a:t>
          </a:r>
          <a:r>
            <a:rPr lang="pl-PL" sz="1200" dirty="0"/>
            <a:t> </a:t>
          </a:r>
        </a:p>
      </dgm:t>
    </dgm:pt>
    <dgm:pt modelId="{9D9DCC80-AB5A-49B1-BB56-668535348011}" type="parTrans" cxnId="{F9E742C9-EB69-4A31-A4A1-02D75247F8F4}">
      <dgm:prSet/>
      <dgm:spPr/>
      <dgm:t>
        <a:bodyPr/>
        <a:lstStyle/>
        <a:p>
          <a:endParaRPr lang="pl-PL"/>
        </a:p>
      </dgm:t>
    </dgm:pt>
    <dgm:pt modelId="{2D66E28D-9AD1-4018-9A5E-8664653CC985}" type="sibTrans" cxnId="{F9E742C9-EB69-4A31-A4A1-02D75247F8F4}">
      <dgm:prSet/>
      <dgm:spPr/>
      <dgm:t>
        <a:bodyPr/>
        <a:lstStyle/>
        <a:p>
          <a:endParaRPr lang="pl-PL"/>
        </a:p>
      </dgm:t>
    </dgm:pt>
    <dgm:pt modelId="{6DBF9A84-0734-459A-9812-6346B4B1407A}" type="pres">
      <dgm:prSet presAssocID="{908907CB-4DC7-44D2-BA8D-0DF40597F4EE}" presName="compositeShape" presStyleCnt="0">
        <dgm:presLayoutVars>
          <dgm:dir/>
          <dgm:resizeHandles/>
        </dgm:presLayoutVars>
      </dgm:prSet>
      <dgm:spPr/>
    </dgm:pt>
    <dgm:pt modelId="{5EB60DC5-DFF7-4E8D-884C-7DC9443EB0EF}" type="pres">
      <dgm:prSet presAssocID="{908907CB-4DC7-44D2-BA8D-0DF40597F4EE}" presName="pyramid" presStyleLbl="node1" presStyleIdx="0" presStyleCnt="1" custAng="10800000" custLinFactNeighborX="19880"/>
      <dgm:spPr/>
    </dgm:pt>
    <dgm:pt modelId="{51155BEA-667B-4C1B-A74F-F51FB8850B6C}" type="pres">
      <dgm:prSet presAssocID="{908907CB-4DC7-44D2-BA8D-0DF40597F4EE}" presName="theList" presStyleCnt="0"/>
      <dgm:spPr/>
    </dgm:pt>
    <dgm:pt modelId="{BA908628-0DA3-4E88-A6D5-11972A8F773E}" type="pres">
      <dgm:prSet presAssocID="{78238CD9-8D5D-49AC-AEEE-21618223E7D9}" presName="aNode" presStyleLbl="fgAcc1" presStyleIdx="0" presStyleCnt="7" custScaleX="192036" custScaleY="83253" custLinFactY="200000" custLinFactNeighborX="-11394" custLinFactNeighborY="226347">
        <dgm:presLayoutVars>
          <dgm:bulletEnabled val="1"/>
        </dgm:presLayoutVars>
      </dgm:prSet>
      <dgm:spPr/>
    </dgm:pt>
    <dgm:pt modelId="{CB223FE9-A76B-4013-82E9-C377546FB5DD}" type="pres">
      <dgm:prSet presAssocID="{78238CD9-8D5D-49AC-AEEE-21618223E7D9}" presName="aSpace" presStyleCnt="0"/>
      <dgm:spPr/>
    </dgm:pt>
    <dgm:pt modelId="{4BA51F79-8878-4EDC-A7BC-45FA24050910}" type="pres">
      <dgm:prSet presAssocID="{354E1862-A61D-48E9-B617-F7974BF4784B}" presName="aNode" presStyleLbl="fgAcc1" presStyleIdx="1" presStyleCnt="7" custScaleX="211094" custScaleY="83615" custLinFactY="24321" custLinFactNeighborX="-11394" custLinFactNeighborY="100000">
        <dgm:presLayoutVars>
          <dgm:bulletEnabled val="1"/>
        </dgm:presLayoutVars>
      </dgm:prSet>
      <dgm:spPr/>
    </dgm:pt>
    <dgm:pt modelId="{4E01146E-0C55-4DD8-8224-07C68E01CA56}" type="pres">
      <dgm:prSet presAssocID="{354E1862-A61D-48E9-B617-F7974BF4784B}" presName="aSpace" presStyleCnt="0"/>
      <dgm:spPr/>
    </dgm:pt>
    <dgm:pt modelId="{26450917-8360-426E-B07F-E59E6D4EA042}" type="pres">
      <dgm:prSet presAssocID="{5A144D7E-8E89-4F72-BCC5-623691E31BD0}" presName="aNode" presStyleLbl="fgAcc1" presStyleIdx="2" presStyleCnt="7" custScaleX="155241" custScaleY="92362" custLinFactY="110409" custLinFactNeighborX="-11882" custLinFactNeighborY="200000">
        <dgm:presLayoutVars>
          <dgm:bulletEnabled val="1"/>
        </dgm:presLayoutVars>
      </dgm:prSet>
      <dgm:spPr/>
    </dgm:pt>
    <dgm:pt modelId="{E8FFA5F2-A194-40D5-8D6D-FBF9694755EF}" type="pres">
      <dgm:prSet presAssocID="{5A144D7E-8E89-4F72-BCC5-623691E31BD0}" presName="aSpace" presStyleCnt="0"/>
      <dgm:spPr/>
    </dgm:pt>
    <dgm:pt modelId="{E3BB1AB8-1666-4CBD-8D79-58791BA4FC6A}" type="pres">
      <dgm:prSet presAssocID="{3ED9C186-6351-4A0A-ACC0-DC3527228C97}" presName="aNode" presStyleLbl="fgAcc1" presStyleIdx="3" presStyleCnt="7" custScaleX="143769" custLinFactY="121072" custLinFactNeighborX="-11882" custLinFactNeighborY="200000">
        <dgm:presLayoutVars>
          <dgm:bulletEnabled val="1"/>
        </dgm:presLayoutVars>
      </dgm:prSet>
      <dgm:spPr/>
    </dgm:pt>
    <dgm:pt modelId="{3ED84DBF-7F02-45B5-B391-5B95F05AD2BF}" type="pres">
      <dgm:prSet presAssocID="{3ED9C186-6351-4A0A-ACC0-DC3527228C97}" presName="aSpace" presStyleCnt="0"/>
      <dgm:spPr/>
    </dgm:pt>
    <dgm:pt modelId="{26D6F690-7553-4A5C-9BBF-150A56A87E11}" type="pres">
      <dgm:prSet presAssocID="{86825E31-D5CF-41AA-A974-4CC07A0CB18C}" presName="aNode" presStyleLbl="fgAcc1" presStyleIdx="4" presStyleCnt="7" custScaleX="231311" custScaleY="84430" custLinFactY="-340728" custLinFactNeighborX="-11882" custLinFactNeighborY="-400000">
        <dgm:presLayoutVars>
          <dgm:bulletEnabled val="1"/>
        </dgm:presLayoutVars>
      </dgm:prSet>
      <dgm:spPr/>
    </dgm:pt>
    <dgm:pt modelId="{7263B582-2C1E-441F-BD0F-68D74EED83EA}" type="pres">
      <dgm:prSet presAssocID="{86825E31-D5CF-41AA-A974-4CC07A0CB18C}" presName="aSpace" presStyleCnt="0"/>
      <dgm:spPr/>
    </dgm:pt>
    <dgm:pt modelId="{072DB4AC-D2E2-4A8E-BF78-145D943D7810}" type="pres">
      <dgm:prSet presAssocID="{D2DF177C-4BB3-478F-A1E1-610838EC1A3A}" presName="aNode" presStyleLbl="fgAcc1" presStyleIdx="5" presStyleCnt="7" custScaleX="251894" custScaleY="91362" custLinFactY="-518165" custLinFactNeighborX="-11883" custLinFactNeighborY="-600000">
        <dgm:presLayoutVars>
          <dgm:bulletEnabled val="1"/>
        </dgm:presLayoutVars>
      </dgm:prSet>
      <dgm:spPr/>
    </dgm:pt>
    <dgm:pt modelId="{DA0D7558-AC08-4725-A526-27149067010F}" type="pres">
      <dgm:prSet presAssocID="{D2DF177C-4BB3-478F-A1E1-610838EC1A3A}" presName="aSpace" presStyleCnt="0"/>
      <dgm:spPr/>
    </dgm:pt>
    <dgm:pt modelId="{4369A387-0D04-4B2D-A33A-235FE5F24173}" type="pres">
      <dgm:prSet presAssocID="{2A232DB4-4E24-4487-AF98-2EAB37A4FBF3}" presName="aNode" presStyleLbl="fgAcc1" presStyleIdx="6" presStyleCnt="7" custScaleX="124749" custLinFactY="-40206" custLinFactNeighborX="-11882" custLinFactNeighborY="-100000">
        <dgm:presLayoutVars>
          <dgm:bulletEnabled val="1"/>
        </dgm:presLayoutVars>
      </dgm:prSet>
      <dgm:spPr/>
    </dgm:pt>
    <dgm:pt modelId="{FA101BB6-1E4D-4679-9978-414FA4183868}" type="pres">
      <dgm:prSet presAssocID="{2A232DB4-4E24-4487-AF98-2EAB37A4FBF3}" presName="aSpace" presStyleCnt="0"/>
      <dgm:spPr/>
    </dgm:pt>
  </dgm:ptLst>
  <dgm:cxnLst>
    <dgm:cxn modelId="{334CAC19-1085-4A5D-99D6-9CD33EE95DFD}" type="presOf" srcId="{908907CB-4DC7-44D2-BA8D-0DF40597F4EE}" destId="{6DBF9A84-0734-459A-9812-6346B4B1407A}" srcOrd="0" destOrd="0" presId="urn:microsoft.com/office/officeart/2005/8/layout/pyramid2"/>
    <dgm:cxn modelId="{73A96632-971C-4604-A760-B10213EFABFF}" type="presOf" srcId="{2A232DB4-4E24-4487-AF98-2EAB37A4FBF3}" destId="{4369A387-0D04-4B2D-A33A-235FE5F24173}" srcOrd="0" destOrd="0" presId="urn:microsoft.com/office/officeart/2005/8/layout/pyramid2"/>
    <dgm:cxn modelId="{9E0D065C-E940-4539-B653-D44C0804BD71}" srcId="{908907CB-4DC7-44D2-BA8D-0DF40597F4EE}" destId="{D2DF177C-4BB3-478F-A1E1-610838EC1A3A}" srcOrd="5" destOrd="0" parTransId="{901DE6A7-A0D0-4F65-A2CC-B9D9A3CA8F55}" sibTransId="{F4403DB9-B80A-4288-A830-739A288800FC}"/>
    <dgm:cxn modelId="{FD08F666-4B09-42FB-B1D2-A53E0C181E1B}" srcId="{908907CB-4DC7-44D2-BA8D-0DF40597F4EE}" destId="{5A144D7E-8E89-4F72-BCC5-623691E31BD0}" srcOrd="2" destOrd="0" parTransId="{0EC15A01-8C3C-411C-92F0-2685B438F153}" sibTransId="{120896B6-5840-4887-8AD7-322A7D36EF10}"/>
    <dgm:cxn modelId="{95C95977-0CCA-4FBF-9A01-E2456CC63F82}" type="presOf" srcId="{86825E31-D5CF-41AA-A974-4CC07A0CB18C}" destId="{26D6F690-7553-4A5C-9BBF-150A56A87E11}" srcOrd="0" destOrd="0" presId="urn:microsoft.com/office/officeart/2005/8/layout/pyramid2"/>
    <dgm:cxn modelId="{69C1BF7C-08E4-47D5-8B96-48767E962509}" srcId="{908907CB-4DC7-44D2-BA8D-0DF40597F4EE}" destId="{86825E31-D5CF-41AA-A974-4CC07A0CB18C}" srcOrd="4" destOrd="0" parTransId="{F1406018-60EB-49B3-8E7E-D68F396AD325}" sibTransId="{15990E95-5511-4A30-B762-DB222501C72A}"/>
    <dgm:cxn modelId="{7FCF178D-1B5B-4D0F-BD60-97D45A929500}" type="presOf" srcId="{3ED9C186-6351-4A0A-ACC0-DC3527228C97}" destId="{E3BB1AB8-1666-4CBD-8D79-58791BA4FC6A}" srcOrd="0" destOrd="0" presId="urn:microsoft.com/office/officeart/2005/8/layout/pyramid2"/>
    <dgm:cxn modelId="{ACC51EA2-05C7-41A0-BA17-7AD673279C99}" srcId="{908907CB-4DC7-44D2-BA8D-0DF40597F4EE}" destId="{2A232DB4-4E24-4487-AF98-2EAB37A4FBF3}" srcOrd="6" destOrd="0" parTransId="{89B5B82C-816F-4077-A4CC-EF79F36B20BF}" sibTransId="{BD0AD690-77B6-488E-B2ED-2C00141E7963}"/>
    <dgm:cxn modelId="{3C6506A3-73C7-48A1-973B-313FB362EF7C}" srcId="{908907CB-4DC7-44D2-BA8D-0DF40597F4EE}" destId="{354E1862-A61D-48E9-B617-F7974BF4784B}" srcOrd="1" destOrd="0" parTransId="{8B6F3D99-73F7-4CAE-A164-F7335B23FE6B}" sibTransId="{C7DEBAC7-8DE8-40DD-9911-C877E6AF8568}"/>
    <dgm:cxn modelId="{6D86F1C1-6664-4C84-A018-9FC4C82F7652}" srcId="{908907CB-4DC7-44D2-BA8D-0DF40597F4EE}" destId="{78238CD9-8D5D-49AC-AEEE-21618223E7D9}" srcOrd="0" destOrd="0" parTransId="{D3F5EEEC-FF5F-4F8F-8204-5E19CDC5325E}" sibTransId="{390DF265-0698-42A0-884C-07E333693B32}"/>
    <dgm:cxn modelId="{A7FC1FC6-50E4-4B5C-A36A-285613E526A3}" type="presOf" srcId="{78238CD9-8D5D-49AC-AEEE-21618223E7D9}" destId="{BA908628-0DA3-4E88-A6D5-11972A8F773E}" srcOrd="0" destOrd="0" presId="urn:microsoft.com/office/officeart/2005/8/layout/pyramid2"/>
    <dgm:cxn modelId="{FDE7F6C8-87F9-4EC1-9C95-CBEFCABB1004}" type="presOf" srcId="{5A144D7E-8E89-4F72-BCC5-623691E31BD0}" destId="{26450917-8360-426E-B07F-E59E6D4EA042}" srcOrd="0" destOrd="0" presId="urn:microsoft.com/office/officeart/2005/8/layout/pyramid2"/>
    <dgm:cxn modelId="{F9E742C9-EB69-4A31-A4A1-02D75247F8F4}" srcId="{908907CB-4DC7-44D2-BA8D-0DF40597F4EE}" destId="{3ED9C186-6351-4A0A-ACC0-DC3527228C97}" srcOrd="3" destOrd="0" parTransId="{9D9DCC80-AB5A-49B1-BB56-668535348011}" sibTransId="{2D66E28D-9AD1-4018-9A5E-8664653CC985}"/>
    <dgm:cxn modelId="{B80C65CD-7DFB-4D7D-BCC0-6FBA2158CB43}" type="presOf" srcId="{D2DF177C-4BB3-478F-A1E1-610838EC1A3A}" destId="{072DB4AC-D2E2-4A8E-BF78-145D943D7810}" srcOrd="0" destOrd="0" presId="urn:microsoft.com/office/officeart/2005/8/layout/pyramid2"/>
    <dgm:cxn modelId="{0A6D66E1-E3DE-4697-8971-F36BE62C5BFC}" type="presOf" srcId="{354E1862-A61D-48E9-B617-F7974BF4784B}" destId="{4BA51F79-8878-4EDC-A7BC-45FA24050910}" srcOrd="0" destOrd="0" presId="urn:microsoft.com/office/officeart/2005/8/layout/pyramid2"/>
    <dgm:cxn modelId="{1BE41CC1-E5D4-4379-9B14-FC6A2A4DF4A4}" type="presParOf" srcId="{6DBF9A84-0734-459A-9812-6346B4B1407A}" destId="{5EB60DC5-DFF7-4E8D-884C-7DC9443EB0EF}" srcOrd="0" destOrd="0" presId="urn:microsoft.com/office/officeart/2005/8/layout/pyramid2"/>
    <dgm:cxn modelId="{1F4BE43F-EB7E-4277-BA06-7C5569B815A6}" type="presParOf" srcId="{6DBF9A84-0734-459A-9812-6346B4B1407A}" destId="{51155BEA-667B-4C1B-A74F-F51FB8850B6C}" srcOrd="1" destOrd="0" presId="urn:microsoft.com/office/officeart/2005/8/layout/pyramid2"/>
    <dgm:cxn modelId="{617DA097-8395-4B7B-AEA6-01E36F9A9740}" type="presParOf" srcId="{51155BEA-667B-4C1B-A74F-F51FB8850B6C}" destId="{BA908628-0DA3-4E88-A6D5-11972A8F773E}" srcOrd="0" destOrd="0" presId="urn:microsoft.com/office/officeart/2005/8/layout/pyramid2"/>
    <dgm:cxn modelId="{8D97AE55-1190-4D4C-B38B-BD69C4AAE847}" type="presParOf" srcId="{51155BEA-667B-4C1B-A74F-F51FB8850B6C}" destId="{CB223FE9-A76B-4013-82E9-C377546FB5DD}" srcOrd="1" destOrd="0" presId="urn:microsoft.com/office/officeart/2005/8/layout/pyramid2"/>
    <dgm:cxn modelId="{7C1AC9B1-77FD-4B6D-810B-4CDC6E9A5235}" type="presParOf" srcId="{51155BEA-667B-4C1B-A74F-F51FB8850B6C}" destId="{4BA51F79-8878-4EDC-A7BC-45FA24050910}" srcOrd="2" destOrd="0" presId="urn:microsoft.com/office/officeart/2005/8/layout/pyramid2"/>
    <dgm:cxn modelId="{01A6F0E0-3E9E-4D23-9F2D-BD78A57F338E}" type="presParOf" srcId="{51155BEA-667B-4C1B-A74F-F51FB8850B6C}" destId="{4E01146E-0C55-4DD8-8224-07C68E01CA56}" srcOrd="3" destOrd="0" presId="urn:microsoft.com/office/officeart/2005/8/layout/pyramid2"/>
    <dgm:cxn modelId="{EC3144F8-1447-46FF-81A1-476E23D97AC1}" type="presParOf" srcId="{51155BEA-667B-4C1B-A74F-F51FB8850B6C}" destId="{26450917-8360-426E-B07F-E59E6D4EA042}" srcOrd="4" destOrd="0" presId="urn:microsoft.com/office/officeart/2005/8/layout/pyramid2"/>
    <dgm:cxn modelId="{D7FF8A52-D7B1-40C3-85CB-9A993CDCD8E8}" type="presParOf" srcId="{51155BEA-667B-4C1B-A74F-F51FB8850B6C}" destId="{E8FFA5F2-A194-40D5-8D6D-FBF9694755EF}" srcOrd="5" destOrd="0" presId="urn:microsoft.com/office/officeart/2005/8/layout/pyramid2"/>
    <dgm:cxn modelId="{C79E98DA-7AEB-4479-B2E9-341426555CCB}" type="presParOf" srcId="{51155BEA-667B-4C1B-A74F-F51FB8850B6C}" destId="{E3BB1AB8-1666-4CBD-8D79-58791BA4FC6A}" srcOrd="6" destOrd="0" presId="urn:microsoft.com/office/officeart/2005/8/layout/pyramid2"/>
    <dgm:cxn modelId="{24EBAB9A-B79B-4999-BB4B-BEDA93E11127}" type="presParOf" srcId="{51155BEA-667B-4C1B-A74F-F51FB8850B6C}" destId="{3ED84DBF-7F02-45B5-B391-5B95F05AD2BF}" srcOrd="7" destOrd="0" presId="urn:microsoft.com/office/officeart/2005/8/layout/pyramid2"/>
    <dgm:cxn modelId="{BFB52217-2B8C-44AF-846E-4F8C91616D3C}" type="presParOf" srcId="{51155BEA-667B-4C1B-A74F-F51FB8850B6C}" destId="{26D6F690-7553-4A5C-9BBF-150A56A87E11}" srcOrd="8" destOrd="0" presId="urn:microsoft.com/office/officeart/2005/8/layout/pyramid2"/>
    <dgm:cxn modelId="{02E7B2D4-3043-4577-A505-6F5264D216F6}" type="presParOf" srcId="{51155BEA-667B-4C1B-A74F-F51FB8850B6C}" destId="{7263B582-2C1E-441F-BD0F-68D74EED83EA}" srcOrd="9" destOrd="0" presId="urn:microsoft.com/office/officeart/2005/8/layout/pyramid2"/>
    <dgm:cxn modelId="{DD52E96F-B7A9-4E08-A425-07B60CC4569E}" type="presParOf" srcId="{51155BEA-667B-4C1B-A74F-F51FB8850B6C}" destId="{072DB4AC-D2E2-4A8E-BF78-145D943D7810}" srcOrd="10" destOrd="0" presId="urn:microsoft.com/office/officeart/2005/8/layout/pyramid2"/>
    <dgm:cxn modelId="{721E9F7C-F4D7-48B6-AE0E-64BD2484BFC4}" type="presParOf" srcId="{51155BEA-667B-4C1B-A74F-F51FB8850B6C}" destId="{DA0D7558-AC08-4725-A526-27149067010F}" srcOrd="11" destOrd="0" presId="urn:microsoft.com/office/officeart/2005/8/layout/pyramid2"/>
    <dgm:cxn modelId="{55CDB538-9F06-418B-B4BD-88E1633D19A2}" type="presParOf" srcId="{51155BEA-667B-4C1B-A74F-F51FB8850B6C}" destId="{4369A387-0D04-4B2D-A33A-235FE5F24173}" srcOrd="12" destOrd="0" presId="urn:microsoft.com/office/officeart/2005/8/layout/pyramid2"/>
    <dgm:cxn modelId="{A73B3796-FB49-43F3-B259-20B7ECA43CDA}" type="presParOf" srcId="{51155BEA-667B-4C1B-A74F-F51FB8850B6C}" destId="{FA101BB6-1E4D-4679-9978-414FA4183868}" srcOrd="13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B60DC5-DFF7-4E8D-884C-7DC9443EB0EF}">
      <dsp:nvSpPr>
        <dsp:cNvPr id="0" name=""/>
        <dsp:cNvSpPr/>
      </dsp:nvSpPr>
      <dsp:spPr>
        <a:xfrm rot="10800000">
          <a:off x="2546795" y="0"/>
          <a:ext cx="4351338" cy="4351338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908628-0DA3-4E88-A6D5-11972A8F773E}">
      <dsp:nvSpPr>
        <dsp:cNvPr id="0" name=""/>
        <dsp:cNvSpPr/>
      </dsp:nvSpPr>
      <dsp:spPr>
        <a:xfrm>
          <a:off x="2233595" y="1536059"/>
          <a:ext cx="5431488" cy="400469"/>
        </a:xfrm>
        <a:prstGeom prst="roundRect">
          <a:avLst/>
        </a:prstGeom>
        <a:solidFill>
          <a:srgbClr val="FFFF00">
            <a:alpha val="89804"/>
          </a:srgb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b="1" kern="1200" dirty="0"/>
            <a:t>PODPISANE UMOWY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b="1" kern="1200" dirty="0"/>
            <a:t>1 806 185 869 PLN – 76 % ZATWIERDZONYCH PRZEZ ZWM WNIOSKÓW</a:t>
          </a:r>
        </a:p>
      </dsp:txBody>
      <dsp:txXfrm>
        <a:off x="2253144" y="1555608"/>
        <a:ext cx="5392390" cy="361371"/>
      </dsp:txXfrm>
    </dsp:sp>
    <dsp:sp modelId="{4BA51F79-8878-4EDC-A7BC-45FA24050910}">
      <dsp:nvSpPr>
        <dsp:cNvPr id="0" name=""/>
        <dsp:cNvSpPr/>
      </dsp:nvSpPr>
      <dsp:spPr>
        <a:xfrm>
          <a:off x="1964079" y="1075623"/>
          <a:ext cx="5970518" cy="402210"/>
        </a:xfrm>
        <a:prstGeom prst="roundRect">
          <a:avLst/>
        </a:prstGeom>
        <a:solidFill>
          <a:srgbClr val="FF0000">
            <a:alpha val="90000"/>
          </a:srgb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b="1" kern="1200" dirty="0">
              <a:solidFill>
                <a:schemeClr val="bg1"/>
              </a:solidFill>
            </a:rPr>
            <a:t>ZATWIERDZONE PRZEZ ZWM WNIOSKI O DOFINANSOWANIE </a:t>
          </a:r>
          <a:r>
            <a:rPr lang="pl-PL" sz="1200" b="1" kern="1200" dirty="0"/>
            <a:t>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b="1" kern="1200" dirty="0">
              <a:solidFill>
                <a:schemeClr val="bg1"/>
              </a:solidFill>
            </a:rPr>
            <a:t>2 361 713 983 PLN –  52 % NABORÓW</a:t>
          </a:r>
          <a:endParaRPr lang="pl-PL" sz="1200" b="1" kern="1200" dirty="0"/>
        </a:p>
      </dsp:txBody>
      <dsp:txXfrm>
        <a:off x="1983713" y="1095257"/>
        <a:ext cx="5931250" cy="362942"/>
      </dsp:txXfrm>
    </dsp:sp>
    <dsp:sp modelId="{26450917-8360-426E-B07F-E59E6D4EA042}">
      <dsp:nvSpPr>
        <dsp:cNvPr id="0" name=""/>
        <dsp:cNvSpPr/>
      </dsp:nvSpPr>
      <dsp:spPr>
        <a:xfrm>
          <a:off x="2740141" y="2012196"/>
          <a:ext cx="4390789" cy="444285"/>
        </a:xfrm>
        <a:prstGeom prst="roundRect">
          <a:avLst/>
        </a:prstGeom>
        <a:solidFill>
          <a:srgbClr val="92D050">
            <a:alpha val="90000"/>
          </a:srgb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b="1" kern="1200" dirty="0"/>
            <a:t>PRZEKAZANIE/WYDATKOWANIE ŚRODKÓW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b="1" kern="1200" dirty="0"/>
            <a:t>373 143 225 PLN – 21 % PODPISANYCH UMÓW </a:t>
          </a:r>
        </a:p>
      </dsp:txBody>
      <dsp:txXfrm>
        <a:off x="2761829" y="2033884"/>
        <a:ext cx="4347413" cy="400909"/>
      </dsp:txXfrm>
    </dsp:sp>
    <dsp:sp modelId="{E3BB1AB8-1666-4CBD-8D79-58791BA4FC6A}">
      <dsp:nvSpPr>
        <dsp:cNvPr id="0" name=""/>
        <dsp:cNvSpPr/>
      </dsp:nvSpPr>
      <dsp:spPr>
        <a:xfrm>
          <a:off x="2902377" y="2567903"/>
          <a:ext cx="4066318" cy="481026"/>
        </a:xfrm>
        <a:prstGeom prst="roundRect">
          <a:avLst/>
        </a:prstGeom>
        <a:solidFill>
          <a:srgbClr val="7030A0">
            <a:alpha val="90000"/>
          </a:srgb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b="1" kern="1200" dirty="0">
              <a:solidFill>
                <a:schemeClr val="bg1"/>
              </a:solidFill>
            </a:rPr>
            <a:t>WNIOSKI O PŁATNOŚĆ – 285 373 712 PLN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b="1" kern="1200" dirty="0">
              <a:solidFill>
                <a:schemeClr val="bg1"/>
              </a:solidFill>
            </a:rPr>
            <a:t>76 % PRZEKAZANYCH/WYDATKOWANYCH ŚRODKÓW</a:t>
          </a:r>
          <a:r>
            <a:rPr lang="pl-PL" sz="1200" kern="1200" dirty="0"/>
            <a:t> </a:t>
          </a:r>
        </a:p>
      </dsp:txBody>
      <dsp:txXfrm>
        <a:off x="2925859" y="2591385"/>
        <a:ext cx="4019354" cy="434062"/>
      </dsp:txXfrm>
    </dsp:sp>
    <dsp:sp modelId="{26D6F690-7553-4A5C-9BBF-150A56A87E11}">
      <dsp:nvSpPr>
        <dsp:cNvPr id="0" name=""/>
        <dsp:cNvSpPr/>
      </dsp:nvSpPr>
      <dsp:spPr>
        <a:xfrm>
          <a:off x="1664371" y="526906"/>
          <a:ext cx="6542330" cy="406130"/>
        </a:xfrm>
        <a:prstGeom prst="roundRect">
          <a:avLst/>
        </a:prstGeom>
        <a:solidFill>
          <a:srgbClr val="00B0F0">
            <a:alpha val="90000"/>
          </a:srgb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b="1" kern="1200" dirty="0">
              <a:solidFill>
                <a:schemeClr val="bg1"/>
              </a:solidFill>
            </a:rPr>
            <a:t>ZAANGAŻOWANIE ALOKACJI W NABORY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b="1" kern="1200" dirty="0">
              <a:solidFill>
                <a:schemeClr val="bg1"/>
              </a:solidFill>
            </a:rPr>
            <a:t>4 568 304 635 PLN – 61 % ALOKACJI</a:t>
          </a:r>
        </a:p>
      </dsp:txBody>
      <dsp:txXfrm>
        <a:off x="1684197" y="546732"/>
        <a:ext cx="6502678" cy="366478"/>
      </dsp:txXfrm>
    </dsp:sp>
    <dsp:sp modelId="{072DB4AC-D2E2-4A8E-BF78-145D943D7810}">
      <dsp:nvSpPr>
        <dsp:cNvPr id="0" name=""/>
        <dsp:cNvSpPr/>
      </dsp:nvSpPr>
      <dsp:spPr>
        <a:xfrm>
          <a:off x="1373261" y="19389"/>
          <a:ext cx="7124493" cy="439475"/>
        </a:xfrm>
        <a:prstGeom prst="roundRect">
          <a:avLst/>
        </a:prstGeom>
        <a:solidFill>
          <a:srgbClr val="FF9900">
            <a:alpha val="89804"/>
          </a:srgb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b="1" kern="1200" dirty="0"/>
            <a:t>ALOKACJA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b="1" kern="1200" dirty="0"/>
            <a:t>7 543 086 005 PLN – 100 %</a:t>
          </a:r>
        </a:p>
      </dsp:txBody>
      <dsp:txXfrm>
        <a:off x="1394714" y="40842"/>
        <a:ext cx="7081587" cy="396569"/>
      </dsp:txXfrm>
    </dsp:sp>
    <dsp:sp modelId="{4369A387-0D04-4B2D-A33A-235FE5F24173}">
      <dsp:nvSpPr>
        <dsp:cNvPr id="0" name=""/>
        <dsp:cNvSpPr/>
      </dsp:nvSpPr>
      <dsp:spPr>
        <a:xfrm>
          <a:off x="3171355" y="3118746"/>
          <a:ext cx="3528362" cy="481026"/>
        </a:xfrm>
        <a:prstGeom prst="roundRect">
          <a:avLst/>
        </a:prstGeom>
        <a:solidFill>
          <a:srgbClr val="FF7C80">
            <a:alpha val="90000"/>
          </a:srgb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b="1" kern="1200" dirty="0"/>
            <a:t>CERTYFIKACJA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b="1" kern="1200" dirty="0"/>
            <a:t>159 631 344 PLN – 56 % WNIOSKÓW O PŁATNOŚĆ</a:t>
          </a:r>
        </a:p>
      </dsp:txBody>
      <dsp:txXfrm>
        <a:off x="3194837" y="3142228"/>
        <a:ext cx="3481398" cy="4340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BA6ADD-B53A-4837-8C57-12F24F9A8DA0}" type="datetimeFigureOut">
              <a:rPr lang="pl-PL" smtClean="0"/>
              <a:t>05.11.2024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9751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9688" y="9429751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C26D16-083E-4A05-9AD6-7B17368B732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77489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C26D16-083E-4A05-9AD6-7B17368B7326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644415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C26D16-083E-4A05-9AD6-7B17368B7326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811087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C26D16-083E-4A05-9AD6-7B17368B7326}" type="slidenum">
              <a:rPr lang="pl-PL" smtClean="0"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164691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C26D16-083E-4A05-9AD6-7B17368B7326}" type="slidenum">
              <a:rPr lang="pl-PL" smtClean="0"/>
              <a:t>11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89300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C197C5-86BE-4460-B530-4593F625CB83}" type="slidenum">
              <a:rPr lang="pl-PL" smtClean="0"/>
              <a:t>12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618813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C197C5-86BE-4460-B530-4593F625CB83}" type="slidenum">
              <a:rPr lang="pl-PL" smtClean="0"/>
              <a:t>13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228273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C197C5-86BE-4460-B530-4593F625CB83}" type="slidenum">
              <a:rPr lang="pl-PL" smtClean="0"/>
              <a:t>14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43548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>
              <a:highlight>
                <a:srgbClr val="FFFF00"/>
              </a:highlight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C197C5-86BE-4460-B530-4593F625CB83}" type="slidenum">
              <a:rPr lang="pl-PL" smtClean="0"/>
              <a:t>17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973840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>
              <a:highlight>
                <a:srgbClr val="FFFF00"/>
              </a:highlight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C197C5-86BE-4460-B530-4593F625CB83}" type="slidenum">
              <a:rPr lang="pl-PL" smtClean="0"/>
              <a:t>18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939251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CA2939A-2DE4-4820-51BB-A2E5F07332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641EE765-F73C-ECAC-1F5D-035B2F04F6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C322F41-8E05-872C-82A3-0727A0564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C953D-39EA-4312-B288-3FFD1D3F0B6E}" type="datetime1">
              <a:rPr lang="pl-PL" smtClean="0"/>
              <a:t>05.11.2024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93739F0-2F27-50B1-57AB-5605DF44C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74A15A18-209B-1C15-A3BA-EFEBFDA442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0EB6-D2B1-4917-BC50-4681ECFB33D7}" type="slidenum">
              <a:rPr lang="pl-PL" smtClean="0"/>
              <a:t>‹#›</a:t>
            </a:fld>
            <a:endParaRPr lang="pl-PL"/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id="{5BC5C113-C73A-1C5E-B33D-6EFB08842C7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9192" y="6139307"/>
            <a:ext cx="6833616" cy="582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4152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2C66879-4B40-CF75-6705-7DB98E0694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8373129C-6636-D553-7FFE-BAB47CFFF3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73D9654-A7D6-7041-1644-4C17EC17C5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B56C6-0233-4CBE-88F9-7BEBD4EE79B6}" type="datetime1">
              <a:rPr lang="pl-PL" smtClean="0"/>
              <a:t>05.11.2024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A56127B6-3A3A-B5A0-5DE1-411472837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724215EE-96B2-B8EB-1BA1-EF4AA1A93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0EB6-D2B1-4917-BC50-4681ECFB33D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53948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85D12CE6-A68B-DB3B-EB9B-ADE2E630FF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6194B133-E155-736E-BA3E-22A312F38B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778FFF73-2C54-4701-6454-067D5FBFA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49779-47AC-4AB1-9657-0823BDF28C90}" type="datetime1">
              <a:rPr lang="pl-PL" smtClean="0"/>
              <a:t>05.11.2024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2402B827-9CC7-EDCD-A1C4-6A0A26A53C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48C4975-F331-2F9D-26BF-0C2AC8CD0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0EB6-D2B1-4917-BC50-4681ECFB33D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96989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5A66E48-3AD3-3C13-9309-D31C277346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C6DD597-3871-64F9-1BC7-81602F58CF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4DCFBB6D-3BB5-BCD8-6AF5-2B99D2746C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AAF61-EF9D-45C7-B195-D0C18599EB5C}" type="datetime1">
              <a:rPr lang="pl-PL" smtClean="0"/>
              <a:t>05.11.2024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F075E72-21FE-EFB5-11AC-916DDF86D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5974E4C-8D22-E838-6EBA-11FA47E60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0EB6-D2B1-4917-BC50-4681ECFB33D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04040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452BF24-1900-F7D9-1E59-BFC835952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ED6357A4-BD30-7F91-BC9E-E6392DD9F7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24FCB99E-B175-EAC2-D1B9-62138F314B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F37D7-385B-4531-9ED0-6FA634735F43}" type="datetime1">
              <a:rPr lang="pl-PL" smtClean="0"/>
              <a:t>05.11.2024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AC0B8E7E-B16B-1360-906C-D20FADE51F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24FFF510-E19D-A9ED-D7F2-EA4EF6CAD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0EB6-D2B1-4917-BC50-4681ECFB33D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2147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00C7329-8436-5C28-8E55-A06B585EF5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DC723F3-25D4-0586-6494-53F94B560E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2C58910F-D5BB-8CC1-F4EA-A51252A575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C7C249A6-99F7-20B3-9275-29FE91917A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889FE-2119-435F-91E9-384F66787B31}" type="datetime1">
              <a:rPr lang="pl-PL" smtClean="0"/>
              <a:t>05.11.2024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5B40F5F2-B811-591F-01FC-1F2476D26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3F6C02F1-85F5-E9D6-0380-DA7514297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0EB6-D2B1-4917-BC50-4681ECFB33D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73700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93F9D10-44D1-1095-FEEA-77100FF601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B5A1FC02-CDB9-A287-B173-5E9B42DAEE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9EB2F8BF-6AC0-3568-FB47-3E817F6F2C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66B9C78F-853D-3098-35C8-5638DC06F8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B6514415-0193-C52D-164E-A398EF8B53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05FF1629-DF80-3EC8-11B0-FD572403FB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7C7EF-3F3F-47D1-8D52-38DD649D4C1C}" type="datetime1">
              <a:rPr lang="pl-PL" smtClean="0"/>
              <a:t>05.11.2024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990CC993-B9D7-240D-972F-D165EA6256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4C6C4B02-EE82-321D-621E-3375091E0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0EB6-D2B1-4917-BC50-4681ECFB33D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266792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D94BB1B-E04D-5448-8B76-3CD658CA32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E5923816-AC96-D8E1-8DA0-44381E6F3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2DBF7-73D8-42E1-83B4-F64368C6AAA8}" type="datetime1">
              <a:rPr lang="pl-PL" smtClean="0"/>
              <a:t>05.11.2024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E459AFB0-C3C1-B10A-095D-B5186089D9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5CE6C475-F87F-8EB6-2952-8CD18B401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0EB6-D2B1-4917-BC50-4681ECFB33D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4271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BDCA9438-9484-9E73-E2BD-BF1E67D675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D18AC-AD00-411E-A3D6-353823BBB193}" type="datetime1">
              <a:rPr lang="pl-PL" smtClean="0"/>
              <a:t>05.11.2024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07B7CAD8-65C0-862F-185B-B76A20903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3224F4BA-6AD8-9AD7-8FC2-6C8E50CE5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0EB6-D2B1-4917-BC50-4681ECFB33D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74460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F03E5F5-B3BA-0E45-DCC1-A8360F99EC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7AA58D1-82BF-BA46-0BD0-026D3D8F9F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F186E8F-69FE-C394-FA80-E5AB035D91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5F18C566-7999-3516-BF6A-0B4AB41916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91419-C5B0-4C14-A5B8-C16B44BBD464}" type="datetime1">
              <a:rPr lang="pl-PL" smtClean="0"/>
              <a:t>05.11.2024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7606F1B7-A50E-D173-8D07-7627C4E0B1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817EE450-3A88-0CB9-0E99-550C9475A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0EB6-D2B1-4917-BC50-4681ECFB33D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195592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369B54A-9723-2C67-B609-E7D806E073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91DBD784-7EC0-8145-43B9-A6CA27041A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180F3D20-3453-7D61-745E-EEBBC43370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C02A9685-B9BD-3562-5A02-8763FF7B73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22A24-29A6-49A2-A307-032A47F331E1}" type="datetime1">
              <a:rPr lang="pl-PL" smtClean="0"/>
              <a:t>05.11.2024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458C59DF-A55C-B001-3662-B0FE536A0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B2D9E199-FCAC-F53A-55C3-D51516F9F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0EB6-D2B1-4917-BC50-4681ECFB33D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54754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F00BEAE8-C524-34BE-EA8F-CFD2996B2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4371B008-13A7-C44E-FD27-50701F4C09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2E4C9C10-C7FE-4DE8-D621-351C830E78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F9F37C-2E72-4537-B1EF-6AF958BD8F64}" type="datetime1">
              <a:rPr lang="pl-PL" smtClean="0"/>
              <a:t>05.11.2024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7404E3EC-7497-6356-D48D-2CE01C9693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8D2CFC2-24F8-7476-16AD-4AFE8BD399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9E0EB6-D2B1-4917-BC50-4681ECFB33D7}" type="slidenum">
              <a:rPr lang="pl-PL" smtClean="0"/>
              <a:t>‹#›</a:t>
            </a:fld>
            <a:endParaRPr lang="pl-PL"/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id="{3975F84E-84B1-47C0-65AA-99C71194CA86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9192" y="6139307"/>
            <a:ext cx="6833616" cy="582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7698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44DADF5-8E61-F07F-63B4-EB9C49767F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4360" y="2235199"/>
            <a:ext cx="11003280" cy="2387600"/>
          </a:xfrm>
        </p:spPr>
        <p:txBody>
          <a:bodyPr>
            <a:normAutofit/>
          </a:bodyPr>
          <a:lstStyle/>
          <a:p>
            <a:pPr algn="r"/>
            <a:r>
              <a:rPr lang="pl-PL" sz="4000" b="1" kern="1400" spc="-50" dirty="0">
                <a:solidFill>
                  <a:schemeClr val="bg1"/>
                </a:solidFill>
                <a:effectLst/>
                <a:latin typeface="+mn-lt"/>
                <a:ea typeface="MS Gothic" panose="020B0609070205080204" pitchFamily="49" charset="-128"/>
                <a:cs typeface="Times New Roman" panose="02020603050405020304" pitchFamily="18" charset="0"/>
              </a:rPr>
              <a:t>Strategia komunikacji Funduszy</a:t>
            </a:r>
            <a:br>
              <a:rPr lang="pl-PL" sz="4000" b="1" kern="1400" spc="-50" dirty="0">
                <a:solidFill>
                  <a:schemeClr val="bg1"/>
                </a:solidFill>
                <a:effectLst/>
                <a:latin typeface="+mn-lt"/>
                <a:ea typeface="MS Gothic" panose="020B0609070205080204" pitchFamily="49" charset="-128"/>
                <a:cs typeface="Times New Roman" panose="02020603050405020304" pitchFamily="18" charset="0"/>
              </a:rPr>
            </a:br>
            <a:r>
              <a:rPr lang="pl-PL" sz="4000" b="1" kern="1400" spc="-50" dirty="0">
                <a:solidFill>
                  <a:schemeClr val="bg1"/>
                </a:solidFill>
                <a:effectLst/>
                <a:latin typeface="+mn-lt"/>
                <a:ea typeface="MS Gothic" panose="020B0609070205080204" pitchFamily="49" charset="-128"/>
                <a:cs typeface="Times New Roman" panose="02020603050405020304" pitchFamily="18" charset="0"/>
              </a:rPr>
              <a:t>Europejskich dla Mazowsza 2021-2027</a:t>
            </a:r>
            <a:br>
              <a:rPr lang="pl-PL" sz="4000" b="1" kern="1400" spc="-50" dirty="0">
                <a:solidFill>
                  <a:schemeClr val="bg1"/>
                </a:solidFill>
                <a:effectLst/>
                <a:latin typeface="+mn-lt"/>
                <a:ea typeface="MS Gothic" panose="020B0609070205080204" pitchFamily="49" charset="-128"/>
                <a:cs typeface="Times New Roman" panose="02020603050405020304" pitchFamily="18" charset="0"/>
              </a:rPr>
            </a:br>
            <a:endParaRPr lang="pl-PL" sz="40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122C9FF7-3879-44E8-1112-1E6AE5019F87}"/>
              </a:ext>
            </a:extLst>
          </p:cNvPr>
          <p:cNvSpPr/>
          <p:nvPr/>
        </p:nvSpPr>
        <p:spPr>
          <a:xfrm>
            <a:off x="582930" y="810314"/>
            <a:ext cx="11609070" cy="3377095"/>
          </a:xfrm>
          <a:prstGeom prst="rect">
            <a:avLst/>
          </a:prstGeom>
          <a:solidFill>
            <a:srgbClr val="BDE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l-PL" dirty="0"/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9391A637-5A87-CF6F-9E53-82AD2646686A}"/>
              </a:ext>
            </a:extLst>
          </p:cNvPr>
          <p:cNvSpPr/>
          <p:nvPr/>
        </p:nvSpPr>
        <p:spPr>
          <a:xfrm>
            <a:off x="-1" y="0"/>
            <a:ext cx="5550615" cy="1715375"/>
          </a:xfrm>
          <a:prstGeom prst="rect">
            <a:avLst/>
          </a:prstGeom>
          <a:solidFill>
            <a:srgbClr val="96C8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l-PL"/>
          </a:p>
        </p:txBody>
      </p:sp>
      <p:pic>
        <p:nvPicPr>
          <p:cNvPr id="8" name="Obraz 7" descr="Obraz zawierający tekst&#10;&#10;Opis wygenerowany automatycznie">
            <a:extLst>
              <a:ext uri="{FF2B5EF4-FFF2-40B4-BE49-F238E27FC236}">
                <a16:creationId xmlns:a16="http://schemas.microsoft.com/office/drawing/2014/main" id="{639B80C4-AF33-63CF-A984-48CCB48532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565" y="810102"/>
            <a:ext cx="4967049" cy="905273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ytuł 1">
            <a:extLst>
              <a:ext uri="{FF2B5EF4-FFF2-40B4-BE49-F238E27FC236}">
                <a16:creationId xmlns:a16="http://schemas.microsoft.com/office/drawing/2014/main" id="{03BEFAE0-8649-3448-643C-72C5C935182E}"/>
              </a:ext>
            </a:extLst>
          </p:cNvPr>
          <p:cNvSpPr txBox="1">
            <a:spLocks/>
          </p:cNvSpPr>
          <p:nvPr/>
        </p:nvSpPr>
        <p:spPr>
          <a:xfrm>
            <a:off x="1393597" y="1731809"/>
            <a:ext cx="10495582" cy="219061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pl-PL" sz="4000" b="1" kern="1400" spc="-50" dirty="0">
                <a:solidFill>
                  <a:srgbClr val="002060"/>
                </a:solidFill>
                <a:latin typeface="+mn-lt"/>
                <a:ea typeface="MS Gothic" panose="020B0609070205080204" pitchFamily="49" charset="-128"/>
                <a:cs typeface="Times New Roman" panose="02020603050405020304" pitchFamily="18" charset="0"/>
              </a:rPr>
              <a:t>Fundusze Europejskie </a:t>
            </a:r>
            <a:br>
              <a:rPr lang="pl-PL" sz="4000" b="1" kern="1400" spc="-50" dirty="0">
                <a:solidFill>
                  <a:srgbClr val="002060"/>
                </a:solidFill>
                <a:latin typeface="+mn-lt"/>
                <a:ea typeface="MS Gothic" panose="020B0609070205080204" pitchFamily="49" charset="-128"/>
                <a:cs typeface="Times New Roman" panose="02020603050405020304" pitchFamily="18" charset="0"/>
              </a:rPr>
            </a:br>
            <a:r>
              <a:rPr lang="pl-PL" sz="4000" b="1" kern="1400" spc="-50" dirty="0">
                <a:solidFill>
                  <a:srgbClr val="002060"/>
                </a:solidFill>
                <a:latin typeface="+mn-lt"/>
                <a:ea typeface="MS Gothic" panose="020B0609070205080204" pitchFamily="49" charset="-128"/>
                <a:cs typeface="Times New Roman" panose="02020603050405020304" pitchFamily="18" charset="0"/>
              </a:rPr>
              <a:t>dla Mazowsza 2021 – 2027</a:t>
            </a:r>
          </a:p>
          <a:p>
            <a:pPr>
              <a:lnSpc>
                <a:spcPct val="100000"/>
              </a:lnSpc>
            </a:pPr>
            <a:r>
              <a:rPr lang="pl-PL" sz="2800" b="1" kern="1400" spc="-50" dirty="0">
                <a:solidFill>
                  <a:srgbClr val="002060"/>
                </a:solidFill>
                <a:latin typeface="+mn-lt"/>
                <a:ea typeface="MS Gothic" panose="020B0609070205080204" pitchFamily="49" charset="-128"/>
                <a:cs typeface="Times New Roman" panose="02020603050405020304" pitchFamily="18" charset="0"/>
              </a:rPr>
              <a:t>stan realizacji i planowane zmiany </a:t>
            </a:r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FC1DCE04-5797-90A5-198A-835986EF20E5}"/>
              </a:ext>
            </a:extLst>
          </p:cNvPr>
          <p:cNvSpPr/>
          <p:nvPr/>
        </p:nvSpPr>
        <p:spPr>
          <a:xfrm>
            <a:off x="-1" y="1715375"/>
            <a:ext cx="5550615" cy="45719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>
              <a:highlight>
                <a:srgbClr val="FFFF00"/>
              </a:highlight>
            </a:endParaRPr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C61B0438-A49B-4121-669E-FBD74402ACB1}"/>
              </a:ext>
            </a:extLst>
          </p:cNvPr>
          <p:cNvSpPr/>
          <p:nvPr/>
        </p:nvSpPr>
        <p:spPr>
          <a:xfrm>
            <a:off x="745525" y="5868999"/>
            <a:ext cx="4805090" cy="45719"/>
          </a:xfrm>
          <a:prstGeom prst="rect">
            <a:avLst/>
          </a:prstGeom>
          <a:solidFill>
            <a:srgbClr val="BDE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>
              <a:highlight>
                <a:srgbClr val="FFFF00"/>
              </a:highlight>
            </a:endParaRPr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7C4FB690-8F4A-2AED-83CC-3A4C6BC52B71}"/>
              </a:ext>
            </a:extLst>
          </p:cNvPr>
          <p:cNvSpPr/>
          <p:nvPr/>
        </p:nvSpPr>
        <p:spPr>
          <a:xfrm>
            <a:off x="5550615" y="5868998"/>
            <a:ext cx="5529278" cy="45719"/>
          </a:xfrm>
          <a:prstGeom prst="rect">
            <a:avLst/>
          </a:prstGeom>
          <a:solidFill>
            <a:srgbClr val="3B3D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>
              <a:highlight>
                <a:srgbClr val="FFFF00"/>
              </a:highlight>
            </a:endParaRPr>
          </a:p>
        </p:txBody>
      </p:sp>
      <p:sp>
        <p:nvSpPr>
          <p:cNvPr id="3" name="Prostokąt 2">
            <a:extLst>
              <a:ext uri="{FF2B5EF4-FFF2-40B4-BE49-F238E27FC236}">
                <a16:creationId xmlns:a16="http://schemas.microsoft.com/office/drawing/2014/main" id="{2365E7D8-AD7D-651D-1F67-F67B06AF0D20}"/>
              </a:ext>
            </a:extLst>
          </p:cNvPr>
          <p:cNvSpPr/>
          <p:nvPr/>
        </p:nvSpPr>
        <p:spPr>
          <a:xfrm>
            <a:off x="594360" y="4187409"/>
            <a:ext cx="11609069" cy="170407"/>
          </a:xfrm>
          <a:prstGeom prst="rect">
            <a:avLst/>
          </a:prstGeom>
          <a:solidFill>
            <a:srgbClr val="3D53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217BF873-91B7-7539-CFB7-23D417DC5873}"/>
              </a:ext>
            </a:extLst>
          </p:cNvPr>
          <p:cNvSpPr txBox="1"/>
          <p:nvPr/>
        </p:nvSpPr>
        <p:spPr>
          <a:xfrm>
            <a:off x="3405929" y="4639233"/>
            <a:ext cx="68454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/>
              <a:t>Mazowiecka Rada Działalności Pożytku Publicznego </a:t>
            </a:r>
          </a:p>
          <a:p>
            <a:pPr algn="ctr"/>
            <a:r>
              <a:rPr lang="pl-PL" b="1" dirty="0"/>
              <a:t>6 listopada 2024 r.</a:t>
            </a:r>
          </a:p>
        </p:txBody>
      </p:sp>
    </p:spTree>
    <p:extLst>
      <p:ext uri="{BB962C8B-B14F-4D97-AF65-F5344CB8AC3E}">
        <p14:creationId xmlns:p14="http://schemas.microsoft.com/office/powerpoint/2010/main" val="12741977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rostokąt 18">
            <a:extLst>
              <a:ext uri="{FF2B5EF4-FFF2-40B4-BE49-F238E27FC236}">
                <a16:creationId xmlns:a16="http://schemas.microsoft.com/office/drawing/2014/main" id="{533269CF-6A0F-0FC3-B9EB-8278C45EDE78}"/>
              </a:ext>
            </a:extLst>
          </p:cNvPr>
          <p:cNvSpPr/>
          <p:nvPr/>
        </p:nvSpPr>
        <p:spPr>
          <a:xfrm>
            <a:off x="-1" y="0"/>
            <a:ext cx="12192001" cy="1277839"/>
          </a:xfrm>
          <a:prstGeom prst="rect">
            <a:avLst/>
          </a:prstGeom>
          <a:solidFill>
            <a:srgbClr val="96C8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l-PL"/>
          </a:p>
        </p:txBody>
      </p:sp>
      <p:sp>
        <p:nvSpPr>
          <p:cNvPr id="2" name="Prostokąt 1">
            <a:extLst>
              <a:ext uri="{FF2B5EF4-FFF2-40B4-BE49-F238E27FC236}">
                <a16:creationId xmlns:a16="http://schemas.microsoft.com/office/drawing/2014/main" id="{01BA4DAF-164A-4EEE-9FCD-3B057C5EECAF}"/>
              </a:ext>
            </a:extLst>
          </p:cNvPr>
          <p:cNvSpPr/>
          <p:nvPr/>
        </p:nvSpPr>
        <p:spPr>
          <a:xfrm>
            <a:off x="9428646" y="1"/>
            <a:ext cx="2763354" cy="1277838"/>
          </a:xfrm>
          <a:prstGeom prst="rect">
            <a:avLst/>
          </a:prstGeom>
          <a:solidFill>
            <a:srgbClr val="3B3D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B89B508-3CBF-2C53-F905-1E6250732C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pl-PL" dirty="0"/>
          </a:p>
          <a:p>
            <a:endParaRPr lang="pl-PL" dirty="0"/>
          </a:p>
          <a:p>
            <a:pPr marL="0" indent="0">
              <a:buNone/>
            </a:pPr>
            <a:endParaRPr lang="pl-PL" dirty="0"/>
          </a:p>
        </p:txBody>
      </p:sp>
      <p:sp>
        <p:nvSpPr>
          <p:cNvPr id="13" name="Tytuł 1">
            <a:extLst>
              <a:ext uri="{FF2B5EF4-FFF2-40B4-BE49-F238E27FC236}">
                <a16:creationId xmlns:a16="http://schemas.microsoft.com/office/drawing/2014/main" id="{BBADF5E4-21E8-AB18-0791-36FE549439A6}"/>
              </a:ext>
            </a:extLst>
          </p:cNvPr>
          <p:cNvSpPr txBox="1">
            <a:spLocks/>
          </p:cNvSpPr>
          <p:nvPr/>
        </p:nvSpPr>
        <p:spPr>
          <a:xfrm>
            <a:off x="986589" y="215779"/>
            <a:ext cx="8916283" cy="8275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2800" b="1" dirty="0">
                <a:solidFill>
                  <a:srgbClr val="002060"/>
                </a:solidFill>
                <a:latin typeface="+mn-lt"/>
              </a:rPr>
              <a:t>WNIOSKI O PŁATNOŚĆ/WNIOSKI ZALICZKOWE (IF)</a:t>
            </a:r>
          </a:p>
        </p:txBody>
      </p:sp>
      <p:grpSp>
        <p:nvGrpSpPr>
          <p:cNvPr id="14" name="Grupa 13">
            <a:extLst>
              <a:ext uri="{FF2B5EF4-FFF2-40B4-BE49-F238E27FC236}">
                <a16:creationId xmlns:a16="http://schemas.microsoft.com/office/drawing/2014/main" id="{489DC207-F1DC-7AB8-4D2D-7F8912D23AB2}"/>
              </a:ext>
            </a:extLst>
          </p:cNvPr>
          <p:cNvGrpSpPr/>
          <p:nvPr/>
        </p:nvGrpSpPr>
        <p:grpSpPr>
          <a:xfrm>
            <a:off x="968632" y="6008698"/>
            <a:ext cx="10334368" cy="45720"/>
            <a:chOff x="745525" y="5868998"/>
            <a:chExt cx="10334368" cy="45720"/>
          </a:xfrm>
        </p:grpSpPr>
        <p:sp>
          <p:nvSpPr>
            <p:cNvPr id="15" name="Prostokąt 14">
              <a:extLst>
                <a:ext uri="{FF2B5EF4-FFF2-40B4-BE49-F238E27FC236}">
                  <a16:creationId xmlns:a16="http://schemas.microsoft.com/office/drawing/2014/main" id="{43F5F5DE-E125-261C-3600-C49DB6C84BE5}"/>
                </a:ext>
              </a:extLst>
            </p:cNvPr>
            <p:cNvSpPr/>
            <p:nvPr/>
          </p:nvSpPr>
          <p:spPr>
            <a:xfrm>
              <a:off x="745525" y="5868999"/>
              <a:ext cx="4805090" cy="45719"/>
            </a:xfrm>
            <a:prstGeom prst="rect">
              <a:avLst/>
            </a:prstGeom>
            <a:solidFill>
              <a:srgbClr val="BDE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 dirty="0">
                <a:highlight>
                  <a:srgbClr val="FFFF00"/>
                </a:highlight>
              </a:endParaRPr>
            </a:p>
          </p:txBody>
        </p:sp>
        <p:sp>
          <p:nvSpPr>
            <p:cNvPr id="16" name="Prostokąt 15">
              <a:extLst>
                <a:ext uri="{FF2B5EF4-FFF2-40B4-BE49-F238E27FC236}">
                  <a16:creationId xmlns:a16="http://schemas.microsoft.com/office/drawing/2014/main" id="{42A3E758-FF82-A003-B131-1921C84B2192}"/>
                </a:ext>
              </a:extLst>
            </p:cNvPr>
            <p:cNvSpPr/>
            <p:nvPr/>
          </p:nvSpPr>
          <p:spPr>
            <a:xfrm>
              <a:off x="5550615" y="5868998"/>
              <a:ext cx="5529278" cy="45719"/>
            </a:xfrm>
            <a:prstGeom prst="rect">
              <a:avLst/>
            </a:prstGeom>
            <a:solidFill>
              <a:srgbClr val="3B3D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 dirty="0">
                <a:highlight>
                  <a:srgbClr val="FFFF00"/>
                </a:highlight>
              </a:endParaRPr>
            </a:p>
          </p:txBody>
        </p:sp>
      </p:grpSp>
      <p:sp>
        <p:nvSpPr>
          <p:cNvPr id="20" name="Prostokąt 19">
            <a:extLst>
              <a:ext uri="{FF2B5EF4-FFF2-40B4-BE49-F238E27FC236}">
                <a16:creationId xmlns:a16="http://schemas.microsoft.com/office/drawing/2014/main" id="{CAB88013-C23F-6B9F-FD11-606CD1536FEE}"/>
              </a:ext>
            </a:extLst>
          </p:cNvPr>
          <p:cNvSpPr/>
          <p:nvPr/>
        </p:nvSpPr>
        <p:spPr>
          <a:xfrm rot="16200000">
            <a:off x="8764096" y="613288"/>
            <a:ext cx="1277841" cy="51259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>
              <a:highlight>
                <a:srgbClr val="FFFF00"/>
              </a:highlight>
            </a:endParaRPr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D6FDCCA9-17BF-C72E-2F63-5FAC475008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4622839"/>
              </p:ext>
            </p:extLst>
          </p:nvPr>
        </p:nvGraphicFramePr>
        <p:xfrm>
          <a:off x="1771048" y="2121796"/>
          <a:ext cx="8131824" cy="3487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23436">
                  <a:extLst>
                    <a:ext uri="{9D8B030D-6E8A-4147-A177-3AD203B41FA5}">
                      <a16:colId xmlns:a16="http://schemas.microsoft.com/office/drawing/2014/main" val="1067059986"/>
                    </a:ext>
                  </a:extLst>
                </a:gridCol>
                <a:gridCol w="3060834">
                  <a:extLst>
                    <a:ext uri="{9D8B030D-6E8A-4147-A177-3AD203B41FA5}">
                      <a16:colId xmlns:a16="http://schemas.microsoft.com/office/drawing/2014/main" val="389097328"/>
                    </a:ext>
                  </a:extLst>
                </a:gridCol>
                <a:gridCol w="2847554">
                  <a:extLst>
                    <a:ext uri="{9D8B030D-6E8A-4147-A177-3AD203B41FA5}">
                      <a16:colId xmlns:a16="http://schemas.microsoft.com/office/drawing/2014/main" val="3402814929"/>
                    </a:ext>
                  </a:extLst>
                </a:gridCol>
              </a:tblGrid>
              <a:tr h="1003435">
                <a:tc>
                  <a:txBody>
                    <a:bodyPr/>
                    <a:lstStyle/>
                    <a:p>
                      <a:pPr algn="ctr"/>
                      <a:endParaRPr lang="pl-PL" dirty="0"/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NUMER DZIAŁANIA</a:t>
                      </a: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KWOTA WNIOSKÓW (PLN)</a:t>
                      </a: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7244031"/>
                  </a:ext>
                </a:extLst>
              </a:tr>
              <a:tr h="470887">
                <a:tc>
                  <a:txBody>
                    <a:bodyPr/>
                    <a:lstStyle/>
                    <a:p>
                      <a:pPr algn="ctr"/>
                      <a:r>
                        <a:rPr lang="pl-PL" sz="1800" dirty="0"/>
                        <a:t>EFRR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0" dirty="0"/>
                        <a:t>(IF) – </a:t>
                      </a:r>
                      <a:r>
                        <a:rPr lang="pl-PL" sz="1600" b="0" dirty="0"/>
                        <a:t>wnioski zaliczkowe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/>
                        <a:t>161 456 033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83437468"/>
                  </a:ext>
                </a:extLst>
              </a:tr>
              <a:tr h="4601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dirty="0"/>
                        <a:t>EFS +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0" dirty="0"/>
                        <a:t>6.1, 6.4, 7.5, 8.2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/>
                        <a:t>82 650 946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71727188"/>
                  </a:ext>
                </a:extLst>
              </a:tr>
              <a:tr h="4601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dirty="0"/>
                        <a:t>EFRR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0" dirty="0">
                          <a:solidFill>
                            <a:schemeClr val="tx1"/>
                          </a:solidFill>
                        </a:rPr>
                        <a:t>2.1, 2.4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/>
                        <a:t>4 070 371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94506070"/>
                  </a:ext>
                </a:extLst>
              </a:tr>
              <a:tr h="50051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dirty="0"/>
                        <a:t>EFRR (PT)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0" dirty="0"/>
                        <a:t>10.1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/>
                        <a:t>37 196 362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54807879"/>
                  </a:ext>
                </a:extLst>
              </a:tr>
              <a:tr h="592705">
                <a:tc>
                  <a:txBody>
                    <a:bodyPr/>
                    <a:lstStyle/>
                    <a:p>
                      <a:pPr algn="ctr"/>
                      <a:r>
                        <a:rPr lang="pl-PL" sz="1800" b="1" dirty="0"/>
                        <a:t>RAZEM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1" dirty="0"/>
                        <a:t>285 373 712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3784438"/>
                  </a:ext>
                </a:extLst>
              </a:tr>
            </a:tbl>
          </a:graphicData>
        </a:graphic>
      </p:graphicFrame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358010A7-9C66-7E28-CEC5-449352EB2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0EB6-D2B1-4917-BC50-4681ECFB33D7}" type="slidenum">
              <a:rPr lang="pl-PL" smtClean="0"/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365054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rostokąt 18">
            <a:extLst>
              <a:ext uri="{FF2B5EF4-FFF2-40B4-BE49-F238E27FC236}">
                <a16:creationId xmlns:a16="http://schemas.microsoft.com/office/drawing/2014/main" id="{533269CF-6A0F-0FC3-B9EB-8278C45EDE78}"/>
              </a:ext>
            </a:extLst>
          </p:cNvPr>
          <p:cNvSpPr/>
          <p:nvPr/>
        </p:nvSpPr>
        <p:spPr>
          <a:xfrm>
            <a:off x="-1" y="0"/>
            <a:ext cx="12192001" cy="1277839"/>
          </a:xfrm>
          <a:prstGeom prst="rect">
            <a:avLst/>
          </a:prstGeom>
          <a:solidFill>
            <a:srgbClr val="96C8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l-PL"/>
          </a:p>
        </p:txBody>
      </p:sp>
      <p:sp>
        <p:nvSpPr>
          <p:cNvPr id="2" name="Prostokąt 1">
            <a:extLst>
              <a:ext uri="{FF2B5EF4-FFF2-40B4-BE49-F238E27FC236}">
                <a16:creationId xmlns:a16="http://schemas.microsoft.com/office/drawing/2014/main" id="{01BA4DAF-164A-4EEE-9FCD-3B057C5EECAF}"/>
              </a:ext>
            </a:extLst>
          </p:cNvPr>
          <p:cNvSpPr/>
          <p:nvPr/>
        </p:nvSpPr>
        <p:spPr>
          <a:xfrm>
            <a:off x="9428646" y="1"/>
            <a:ext cx="2763354" cy="1277838"/>
          </a:xfrm>
          <a:prstGeom prst="rect">
            <a:avLst/>
          </a:prstGeom>
          <a:solidFill>
            <a:srgbClr val="3B3D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B89B508-3CBF-2C53-F905-1E6250732C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pl-PL" dirty="0"/>
          </a:p>
          <a:p>
            <a:endParaRPr lang="pl-PL" dirty="0"/>
          </a:p>
          <a:p>
            <a:pPr marL="0" indent="0">
              <a:buNone/>
            </a:pPr>
            <a:endParaRPr lang="pl-PL" dirty="0"/>
          </a:p>
        </p:txBody>
      </p:sp>
      <p:sp>
        <p:nvSpPr>
          <p:cNvPr id="13" name="Tytuł 1">
            <a:extLst>
              <a:ext uri="{FF2B5EF4-FFF2-40B4-BE49-F238E27FC236}">
                <a16:creationId xmlns:a16="http://schemas.microsoft.com/office/drawing/2014/main" id="{BBADF5E4-21E8-AB18-0791-36FE549439A6}"/>
              </a:ext>
            </a:extLst>
          </p:cNvPr>
          <p:cNvSpPr txBox="1">
            <a:spLocks/>
          </p:cNvSpPr>
          <p:nvPr/>
        </p:nvSpPr>
        <p:spPr>
          <a:xfrm>
            <a:off x="986590" y="215779"/>
            <a:ext cx="7995398" cy="8275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2800" b="1" dirty="0">
                <a:solidFill>
                  <a:srgbClr val="002060"/>
                </a:solidFill>
                <a:latin typeface="+mn-lt"/>
              </a:rPr>
              <a:t>CERTYFIKACJA</a:t>
            </a:r>
          </a:p>
        </p:txBody>
      </p:sp>
      <p:grpSp>
        <p:nvGrpSpPr>
          <p:cNvPr id="14" name="Grupa 13">
            <a:extLst>
              <a:ext uri="{FF2B5EF4-FFF2-40B4-BE49-F238E27FC236}">
                <a16:creationId xmlns:a16="http://schemas.microsoft.com/office/drawing/2014/main" id="{489DC207-F1DC-7AB8-4D2D-7F8912D23AB2}"/>
              </a:ext>
            </a:extLst>
          </p:cNvPr>
          <p:cNvGrpSpPr/>
          <p:nvPr/>
        </p:nvGrpSpPr>
        <p:grpSpPr>
          <a:xfrm>
            <a:off x="968632" y="6008698"/>
            <a:ext cx="10334368" cy="45720"/>
            <a:chOff x="745525" y="5868998"/>
            <a:chExt cx="10334368" cy="45720"/>
          </a:xfrm>
        </p:grpSpPr>
        <p:sp>
          <p:nvSpPr>
            <p:cNvPr id="15" name="Prostokąt 14">
              <a:extLst>
                <a:ext uri="{FF2B5EF4-FFF2-40B4-BE49-F238E27FC236}">
                  <a16:creationId xmlns:a16="http://schemas.microsoft.com/office/drawing/2014/main" id="{43F5F5DE-E125-261C-3600-C49DB6C84BE5}"/>
                </a:ext>
              </a:extLst>
            </p:cNvPr>
            <p:cNvSpPr/>
            <p:nvPr/>
          </p:nvSpPr>
          <p:spPr>
            <a:xfrm>
              <a:off x="745525" y="5868999"/>
              <a:ext cx="4805090" cy="45719"/>
            </a:xfrm>
            <a:prstGeom prst="rect">
              <a:avLst/>
            </a:prstGeom>
            <a:solidFill>
              <a:srgbClr val="BDE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 dirty="0">
                <a:highlight>
                  <a:srgbClr val="FFFF00"/>
                </a:highlight>
              </a:endParaRPr>
            </a:p>
          </p:txBody>
        </p:sp>
        <p:sp>
          <p:nvSpPr>
            <p:cNvPr id="16" name="Prostokąt 15">
              <a:extLst>
                <a:ext uri="{FF2B5EF4-FFF2-40B4-BE49-F238E27FC236}">
                  <a16:creationId xmlns:a16="http://schemas.microsoft.com/office/drawing/2014/main" id="{42A3E758-FF82-A003-B131-1921C84B2192}"/>
                </a:ext>
              </a:extLst>
            </p:cNvPr>
            <p:cNvSpPr/>
            <p:nvPr/>
          </p:nvSpPr>
          <p:spPr>
            <a:xfrm>
              <a:off x="5550615" y="5868998"/>
              <a:ext cx="5529278" cy="45719"/>
            </a:xfrm>
            <a:prstGeom prst="rect">
              <a:avLst/>
            </a:prstGeom>
            <a:solidFill>
              <a:srgbClr val="3B3D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 dirty="0">
                <a:highlight>
                  <a:srgbClr val="FFFF00"/>
                </a:highlight>
              </a:endParaRPr>
            </a:p>
          </p:txBody>
        </p:sp>
      </p:grpSp>
      <p:sp>
        <p:nvSpPr>
          <p:cNvPr id="20" name="Prostokąt 19">
            <a:extLst>
              <a:ext uri="{FF2B5EF4-FFF2-40B4-BE49-F238E27FC236}">
                <a16:creationId xmlns:a16="http://schemas.microsoft.com/office/drawing/2014/main" id="{CAB88013-C23F-6B9F-FD11-606CD1536FEE}"/>
              </a:ext>
            </a:extLst>
          </p:cNvPr>
          <p:cNvSpPr/>
          <p:nvPr/>
        </p:nvSpPr>
        <p:spPr>
          <a:xfrm rot="16200000">
            <a:off x="8764096" y="613288"/>
            <a:ext cx="1277841" cy="51259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>
              <a:highlight>
                <a:srgbClr val="FFFF00"/>
              </a:highlight>
            </a:endParaRPr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D6FDCCA9-17BF-C72E-2F63-5FAC475008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2342141"/>
              </p:ext>
            </p:extLst>
          </p:nvPr>
        </p:nvGraphicFramePr>
        <p:xfrm>
          <a:off x="1592330" y="1909123"/>
          <a:ext cx="8206188" cy="36269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9531">
                  <a:extLst>
                    <a:ext uri="{9D8B030D-6E8A-4147-A177-3AD203B41FA5}">
                      <a16:colId xmlns:a16="http://schemas.microsoft.com/office/drawing/2014/main" val="1067059986"/>
                    </a:ext>
                  </a:extLst>
                </a:gridCol>
                <a:gridCol w="2998379">
                  <a:extLst>
                    <a:ext uri="{9D8B030D-6E8A-4147-A177-3AD203B41FA5}">
                      <a16:colId xmlns:a16="http://schemas.microsoft.com/office/drawing/2014/main" val="389097328"/>
                    </a:ext>
                  </a:extLst>
                </a:gridCol>
                <a:gridCol w="2738278">
                  <a:extLst>
                    <a:ext uri="{9D8B030D-6E8A-4147-A177-3AD203B41FA5}">
                      <a16:colId xmlns:a16="http://schemas.microsoft.com/office/drawing/2014/main" val="3822490213"/>
                    </a:ext>
                  </a:extLst>
                </a:gridCol>
              </a:tblGrid>
              <a:tr h="948377">
                <a:tc>
                  <a:txBody>
                    <a:bodyPr/>
                    <a:lstStyle/>
                    <a:p>
                      <a:pPr algn="ctr"/>
                      <a:endParaRPr lang="pl-PL" dirty="0"/>
                    </a:p>
                  </a:txBody>
                  <a:tcPr anchor="ctr"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NUMER DZIAŁANIA</a:t>
                      </a:r>
                    </a:p>
                  </a:txBody>
                  <a:tcPr anchor="ctr"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KWOTA CERTYFIKACJI (PLN)</a:t>
                      </a:r>
                    </a:p>
                  </a:txBody>
                  <a:tcPr anchor="ctr">
                    <a:solidFill>
                      <a:srgbClr val="FF7C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7244031"/>
                  </a:ext>
                </a:extLst>
              </a:tr>
              <a:tr h="683848"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EFRR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1.3 (IF),2.1, 2.3, 3.1, 3.2, 9.1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 120 770 072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87894458"/>
                  </a:ext>
                </a:extLst>
              </a:tr>
              <a:tr h="630000"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EFS +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6.1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24 285 216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07952854"/>
                  </a:ext>
                </a:extLst>
              </a:tr>
              <a:tr h="734682"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EFRR (PT)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10.1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14 576 056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74881682"/>
                  </a:ext>
                </a:extLst>
              </a:tr>
              <a:tr h="630000">
                <a:tc>
                  <a:txBody>
                    <a:bodyPr/>
                    <a:lstStyle/>
                    <a:p>
                      <a:pPr algn="ctr"/>
                      <a:r>
                        <a:rPr lang="pl-PL" b="1" dirty="0"/>
                        <a:t>RAZEM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l-PL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/>
                        <a:t>159 631 344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97782957"/>
                  </a:ext>
                </a:extLst>
              </a:tr>
            </a:tbl>
          </a:graphicData>
        </a:graphic>
      </p:graphicFrame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41FED11-3EC8-07D1-9E0F-1DA1B8F6F0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0EB6-D2B1-4917-BC50-4681ECFB33D7}" type="slidenum">
              <a:rPr lang="pl-PL" smtClean="0"/>
              <a:t>11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702052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rostokąt 18">
            <a:extLst>
              <a:ext uri="{FF2B5EF4-FFF2-40B4-BE49-F238E27FC236}">
                <a16:creationId xmlns:a16="http://schemas.microsoft.com/office/drawing/2014/main" id="{533269CF-6A0F-0FC3-B9EB-8278C45EDE78}"/>
              </a:ext>
            </a:extLst>
          </p:cNvPr>
          <p:cNvSpPr/>
          <p:nvPr/>
        </p:nvSpPr>
        <p:spPr>
          <a:xfrm>
            <a:off x="-1" y="0"/>
            <a:ext cx="12192001" cy="1277839"/>
          </a:xfrm>
          <a:prstGeom prst="rect">
            <a:avLst/>
          </a:prstGeom>
          <a:solidFill>
            <a:srgbClr val="96C8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l-PL"/>
          </a:p>
        </p:txBody>
      </p:sp>
      <p:sp>
        <p:nvSpPr>
          <p:cNvPr id="2" name="Prostokąt 1">
            <a:extLst>
              <a:ext uri="{FF2B5EF4-FFF2-40B4-BE49-F238E27FC236}">
                <a16:creationId xmlns:a16="http://schemas.microsoft.com/office/drawing/2014/main" id="{01BA4DAF-164A-4EEE-9FCD-3B057C5EECAF}"/>
              </a:ext>
            </a:extLst>
          </p:cNvPr>
          <p:cNvSpPr/>
          <p:nvPr/>
        </p:nvSpPr>
        <p:spPr>
          <a:xfrm>
            <a:off x="9428646" y="1"/>
            <a:ext cx="2763354" cy="1277838"/>
          </a:xfrm>
          <a:prstGeom prst="rect">
            <a:avLst/>
          </a:prstGeom>
          <a:solidFill>
            <a:srgbClr val="3B3D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" name="Tytuł 1">
            <a:extLst>
              <a:ext uri="{FF2B5EF4-FFF2-40B4-BE49-F238E27FC236}">
                <a16:creationId xmlns:a16="http://schemas.microsoft.com/office/drawing/2014/main" id="{BBADF5E4-21E8-AB18-0791-36FE549439A6}"/>
              </a:ext>
            </a:extLst>
          </p:cNvPr>
          <p:cNvSpPr txBox="1">
            <a:spLocks/>
          </p:cNvSpPr>
          <p:nvPr/>
        </p:nvSpPr>
        <p:spPr>
          <a:xfrm>
            <a:off x="180000" y="0"/>
            <a:ext cx="9180000" cy="127783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3000" b="1">
                <a:solidFill>
                  <a:srgbClr val="002060"/>
                </a:solidFill>
                <a:latin typeface="+mn-lt"/>
              </a:rPr>
              <a:t>Przegląd śródokresowy w perspektywie 2021-2027</a:t>
            </a:r>
            <a:endParaRPr lang="pl-PL" sz="2000">
              <a:solidFill>
                <a:srgbClr val="002060"/>
              </a:solidFill>
            </a:endParaRPr>
          </a:p>
        </p:txBody>
      </p:sp>
      <p:grpSp>
        <p:nvGrpSpPr>
          <p:cNvPr id="14" name="Grupa 13">
            <a:extLst>
              <a:ext uri="{FF2B5EF4-FFF2-40B4-BE49-F238E27FC236}">
                <a16:creationId xmlns:a16="http://schemas.microsoft.com/office/drawing/2014/main" id="{489DC207-F1DC-7AB8-4D2D-7F8912D23AB2}"/>
              </a:ext>
            </a:extLst>
          </p:cNvPr>
          <p:cNvGrpSpPr/>
          <p:nvPr/>
        </p:nvGrpSpPr>
        <p:grpSpPr>
          <a:xfrm>
            <a:off x="968632" y="6008698"/>
            <a:ext cx="10334368" cy="45720"/>
            <a:chOff x="745525" y="5868998"/>
            <a:chExt cx="10334368" cy="45720"/>
          </a:xfrm>
        </p:grpSpPr>
        <p:sp>
          <p:nvSpPr>
            <p:cNvPr id="15" name="Prostokąt 14">
              <a:extLst>
                <a:ext uri="{FF2B5EF4-FFF2-40B4-BE49-F238E27FC236}">
                  <a16:creationId xmlns:a16="http://schemas.microsoft.com/office/drawing/2014/main" id="{43F5F5DE-E125-261C-3600-C49DB6C84BE5}"/>
                </a:ext>
              </a:extLst>
            </p:cNvPr>
            <p:cNvSpPr/>
            <p:nvPr/>
          </p:nvSpPr>
          <p:spPr>
            <a:xfrm>
              <a:off x="745525" y="5868999"/>
              <a:ext cx="4805090" cy="45719"/>
            </a:xfrm>
            <a:prstGeom prst="rect">
              <a:avLst/>
            </a:prstGeom>
            <a:solidFill>
              <a:srgbClr val="BDE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highlight>
                  <a:srgbClr val="FFFF00"/>
                </a:highlight>
              </a:endParaRPr>
            </a:p>
          </p:txBody>
        </p:sp>
        <p:sp>
          <p:nvSpPr>
            <p:cNvPr id="16" name="Prostokąt 15">
              <a:extLst>
                <a:ext uri="{FF2B5EF4-FFF2-40B4-BE49-F238E27FC236}">
                  <a16:creationId xmlns:a16="http://schemas.microsoft.com/office/drawing/2014/main" id="{42A3E758-FF82-A003-B131-1921C84B2192}"/>
                </a:ext>
              </a:extLst>
            </p:cNvPr>
            <p:cNvSpPr/>
            <p:nvPr/>
          </p:nvSpPr>
          <p:spPr>
            <a:xfrm>
              <a:off x="5550615" y="5868998"/>
              <a:ext cx="5529278" cy="45719"/>
            </a:xfrm>
            <a:prstGeom prst="rect">
              <a:avLst/>
            </a:prstGeom>
            <a:solidFill>
              <a:srgbClr val="3B3D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highlight>
                  <a:srgbClr val="FFFF00"/>
                </a:highlight>
              </a:endParaRPr>
            </a:p>
          </p:txBody>
        </p:sp>
      </p:grpSp>
      <p:sp>
        <p:nvSpPr>
          <p:cNvPr id="20" name="Prostokąt 19">
            <a:extLst>
              <a:ext uri="{FF2B5EF4-FFF2-40B4-BE49-F238E27FC236}">
                <a16:creationId xmlns:a16="http://schemas.microsoft.com/office/drawing/2014/main" id="{CAB88013-C23F-6B9F-FD11-606CD1536FEE}"/>
              </a:ext>
            </a:extLst>
          </p:cNvPr>
          <p:cNvSpPr/>
          <p:nvPr/>
        </p:nvSpPr>
        <p:spPr>
          <a:xfrm rot="16200000">
            <a:off x="8764096" y="613288"/>
            <a:ext cx="1277841" cy="51259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highlight>
                <a:srgbClr val="FFFF00"/>
              </a:highlight>
            </a:endParaRP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DD4EBEF0-5C70-3AB4-398C-A97A652177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0EB6-D2B1-4917-BC50-4681ECFB33D7}" type="slidenum">
              <a:rPr lang="pl-PL" smtClean="0"/>
              <a:t>12</a:t>
            </a:fld>
            <a:endParaRPr lang="pl-PL"/>
          </a:p>
        </p:txBody>
      </p:sp>
      <p:sp>
        <p:nvSpPr>
          <p:cNvPr id="8" name="Symbol zastępczy zawartości 2">
            <a:extLst>
              <a:ext uri="{FF2B5EF4-FFF2-40B4-BE49-F238E27FC236}">
                <a16:creationId xmlns:a16="http://schemas.microsoft.com/office/drawing/2014/main" id="{1AA82A36-6844-4F54-3CB6-1367A24468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6099" y="1462538"/>
            <a:ext cx="11150601" cy="4361457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pl-PL" sz="1900" b="1" spc="-20" dirty="0">
                <a:ea typeface="Arial" panose="020B0604020202020204" pitchFamily="34" charset="0"/>
                <a:cs typeface="Times New Roman" panose="02020603050405020304" pitchFamily="18" charset="0"/>
              </a:rPr>
              <a:t>Dokonanie przeglądu śródokresowego wynika z zapisów art. 18 rozporządzenia Parlamentu Europejskiego</a:t>
            </a:r>
            <a:br>
              <a:rPr lang="pl-PL" sz="1900" b="1" spc="-20" dirty="0">
                <a:ea typeface="Arial" panose="020B0604020202020204" pitchFamily="34" charset="0"/>
                <a:cs typeface="Times New Roman" panose="02020603050405020304" pitchFamily="18" charset="0"/>
              </a:rPr>
            </a:br>
            <a:r>
              <a:rPr lang="pl-PL" sz="1900" b="1" spc="-20" dirty="0">
                <a:ea typeface="Arial" panose="020B0604020202020204" pitchFamily="34" charset="0"/>
                <a:cs typeface="Times New Roman" panose="02020603050405020304" pitchFamily="18" charset="0"/>
              </a:rPr>
              <a:t>i Rady (UE) 2021/1060 z dnia 24 czerwca 2021 r.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pl-PL" sz="1900" spc="-20" dirty="0"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pl-PL" sz="1900" b="1" spc="-20" dirty="0">
                <a:ea typeface="Arial" panose="020B0604020202020204" pitchFamily="34" charset="0"/>
                <a:cs typeface="Times New Roman" panose="02020603050405020304" pitchFamily="18" charset="0"/>
              </a:rPr>
              <a:t>Przeglądu dokonuje się biorąc pod uwagę: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</a:pPr>
            <a:r>
              <a:rPr lang="pl-PL" sz="1900" spc="-20" dirty="0">
                <a:ea typeface="Arial" panose="020B0604020202020204" pitchFamily="34" charset="0"/>
                <a:cs typeface="Times New Roman" panose="02020603050405020304" pitchFamily="18" charset="0"/>
              </a:rPr>
              <a:t>nowe wyzwania wskazane w stosownych zaleceniach dla poszczególnych krajów przyjętych w 2024 r.,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</a:pPr>
            <a:r>
              <a:rPr lang="pl-PL" sz="1900" spc="-20" dirty="0">
                <a:ea typeface="Arial" panose="020B0604020202020204" pitchFamily="34" charset="0"/>
                <a:cs typeface="Times New Roman" panose="02020603050405020304" pitchFamily="18" charset="0"/>
              </a:rPr>
              <a:t>w stosownych przypadkach – postępy w realizacji zintegrowanego krajowego planu w dziedzinie energii i klimatu,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</a:pPr>
            <a:r>
              <a:rPr lang="pl-PL" sz="1900" spc="-20" dirty="0">
                <a:ea typeface="Arial" panose="020B0604020202020204" pitchFamily="34" charset="0"/>
                <a:cs typeface="Times New Roman" panose="02020603050405020304" pitchFamily="18" charset="0"/>
              </a:rPr>
              <a:t>postępy w realizacji zasad Europejskiego filaru praw socjalnych,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</a:pPr>
            <a:r>
              <a:rPr lang="pl-PL" sz="1900" spc="-20" dirty="0">
                <a:ea typeface="Arial" panose="020B0604020202020204" pitchFamily="34" charset="0"/>
                <a:cs typeface="Times New Roman" panose="02020603050405020304" pitchFamily="18" charset="0"/>
              </a:rPr>
              <a:t>sytuację społeczno-gospodarczą danego państwa członkowskiego lub regionu, ze szczególnym naciskiem na potrzeby terytorialne, z uwzględnieniem wszelkich istotnych negatywnych zmian finansowych, gospodarczych </a:t>
            </a:r>
            <a:br>
              <a:rPr lang="pl-PL" sz="1900" spc="-20" dirty="0">
                <a:ea typeface="Arial" panose="020B0604020202020204" pitchFamily="34" charset="0"/>
                <a:cs typeface="Times New Roman" panose="02020603050405020304" pitchFamily="18" charset="0"/>
              </a:rPr>
            </a:br>
            <a:r>
              <a:rPr lang="pl-PL" sz="1900" spc="-20" dirty="0">
                <a:ea typeface="Arial" panose="020B0604020202020204" pitchFamily="34" charset="0"/>
                <a:cs typeface="Times New Roman" panose="02020603050405020304" pitchFamily="18" charset="0"/>
              </a:rPr>
              <a:t>lub społecznych,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</a:pPr>
            <a:r>
              <a:rPr lang="pl-PL" sz="1900" spc="-20" dirty="0">
                <a:ea typeface="Arial" panose="020B0604020202020204" pitchFamily="34" charset="0"/>
                <a:cs typeface="Times New Roman" panose="02020603050405020304" pitchFamily="18" charset="0"/>
              </a:rPr>
              <a:t>najważniejsze efekty stosownych ewaluacji,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</a:pPr>
            <a:r>
              <a:rPr lang="pl-PL" sz="1900" spc="-20" dirty="0">
                <a:ea typeface="Arial" panose="020B0604020202020204" pitchFamily="34" charset="0"/>
                <a:cs typeface="Times New Roman" panose="02020603050405020304" pitchFamily="18" charset="0"/>
              </a:rPr>
              <a:t>postępy w osiąganiu celów pośrednich przy uwzględnieniu istotnych trudności napotkanych podczas wdrażania programu.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pl-PL" sz="1900" spc="-20" dirty="0"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96818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rostokąt 18">
            <a:extLst>
              <a:ext uri="{FF2B5EF4-FFF2-40B4-BE49-F238E27FC236}">
                <a16:creationId xmlns:a16="http://schemas.microsoft.com/office/drawing/2014/main" id="{533269CF-6A0F-0FC3-B9EB-8278C45EDE78}"/>
              </a:ext>
            </a:extLst>
          </p:cNvPr>
          <p:cNvSpPr/>
          <p:nvPr/>
        </p:nvSpPr>
        <p:spPr>
          <a:xfrm>
            <a:off x="-1" y="0"/>
            <a:ext cx="12192001" cy="1277839"/>
          </a:xfrm>
          <a:prstGeom prst="rect">
            <a:avLst/>
          </a:prstGeom>
          <a:solidFill>
            <a:srgbClr val="96C8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l-PL"/>
          </a:p>
        </p:txBody>
      </p:sp>
      <p:sp>
        <p:nvSpPr>
          <p:cNvPr id="2" name="Prostokąt 1">
            <a:extLst>
              <a:ext uri="{FF2B5EF4-FFF2-40B4-BE49-F238E27FC236}">
                <a16:creationId xmlns:a16="http://schemas.microsoft.com/office/drawing/2014/main" id="{01BA4DAF-164A-4EEE-9FCD-3B057C5EECAF}"/>
              </a:ext>
            </a:extLst>
          </p:cNvPr>
          <p:cNvSpPr/>
          <p:nvPr/>
        </p:nvSpPr>
        <p:spPr>
          <a:xfrm>
            <a:off x="9428646" y="1"/>
            <a:ext cx="2763354" cy="1277838"/>
          </a:xfrm>
          <a:prstGeom prst="rect">
            <a:avLst/>
          </a:prstGeom>
          <a:solidFill>
            <a:srgbClr val="3B3D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" name="Tytuł 1">
            <a:extLst>
              <a:ext uri="{FF2B5EF4-FFF2-40B4-BE49-F238E27FC236}">
                <a16:creationId xmlns:a16="http://schemas.microsoft.com/office/drawing/2014/main" id="{BBADF5E4-21E8-AB18-0791-36FE549439A6}"/>
              </a:ext>
            </a:extLst>
          </p:cNvPr>
          <p:cNvSpPr txBox="1">
            <a:spLocks/>
          </p:cNvSpPr>
          <p:nvPr/>
        </p:nvSpPr>
        <p:spPr>
          <a:xfrm>
            <a:off x="180000" y="0"/>
            <a:ext cx="9180000" cy="127783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3000" b="1">
                <a:solidFill>
                  <a:srgbClr val="002060"/>
                </a:solidFill>
                <a:latin typeface="+mn-lt"/>
              </a:rPr>
              <a:t>Przegląd śródokresowy w perspektywie 2021-2027</a:t>
            </a:r>
            <a:endParaRPr lang="pl-PL" sz="2000">
              <a:solidFill>
                <a:srgbClr val="002060"/>
              </a:solidFill>
            </a:endParaRPr>
          </a:p>
        </p:txBody>
      </p:sp>
      <p:grpSp>
        <p:nvGrpSpPr>
          <p:cNvPr id="14" name="Grupa 13">
            <a:extLst>
              <a:ext uri="{FF2B5EF4-FFF2-40B4-BE49-F238E27FC236}">
                <a16:creationId xmlns:a16="http://schemas.microsoft.com/office/drawing/2014/main" id="{489DC207-F1DC-7AB8-4D2D-7F8912D23AB2}"/>
              </a:ext>
            </a:extLst>
          </p:cNvPr>
          <p:cNvGrpSpPr/>
          <p:nvPr/>
        </p:nvGrpSpPr>
        <p:grpSpPr>
          <a:xfrm>
            <a:off x="968632" y="6008698"/>
            <a:ext cx="10334368" cy="45720"/>
            <a:chOff x="745525" y="5868998"/>
            <a:chExt cx="10334368" cy="45720"/>
          </a:xfrm>
        </p:grpSpPr>
        <p:sp>
          <p:nvSpPr>
            <p:cNvPr id="15" name="Prostokąt 14">
              <a:extLst>
                <a:ext uri="{FF2B5EF4-FFF2-40B4-BE49-F238E27FC236}">
                  <a16:creationId xmlns:a16="http://schemas.microsoft.com/office/drawing/2014/main" id="{43F5F5DE-E125-261C-3600-C49DB6C84BE5}"/>
                </a:ext>
              </a:extLst>
            </p:cNvPr>
            <p:cNvSpPr/>
            <p:nvPr/>
          </p:nvSpPr>
          <p:spPr>
            <a:xfrm>
              <a:off x="745525" y="5868999"/>
              <a:ext cx="4805090" cy="45719"/>
            </a:xfrm>
            <a:prstGeom prst="rect">
              <a:avLst/>
            </a:prstGeom>
            <a:solidFill>
              <a:srgbClr val="BDE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highlight>
                  <a:srgbClr val="FFFF00"/>
                </a:highlight>
              </a:endParaRPr>
            </a:p>
          </p:txBody>
        </p:sp>
        <p:sp>
          <p:nvSpPr>
            <p:cNvPr id="16" name="Prostokąt 15">
              <a:extLst>
                <a:ext uri="{FF2B5EF4-FFF2-40B4-BE49-F238E27FC236}">
                  <a16:creationId xmlns:a16="http://schemas.microsoft.com/office/drawing/2014/main" id="{42A3E758-FF82-A003-B131-1921C84B2192}"/>
                </a:ext>
              </a:extLst>
            </p:cNvPr>
            <p:cNvSpPr/>
            <p:nvPr/>
          </p:nvSpPr>
          <p:spPr>
            <a:xfrm>
              <a:off x="5550615" y="5868998"/>
              <a:ext cx="5529278" cy="45719"/>
            </a:xfrm>
            <a:prstGeom prst="rect">
              <a:avLst/>
            </a:prstGeom>
            <a:solidFill>
              <a:srgbClr val="3B3D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highlight>
                  <a:srgbClr val="FFFF00"/>
                </a:highlight>
              </a:endParaRPr>
            </a:p>
          </p:txBody>
        </p:sp>
      </p:grpSp>
      <p:sp>
        <p:nvSpPr>
          <p:cNvPr id="20" name="Prostokąt 19">
            <a:extLst>
              <a:ext uri="{FF2B5EF4-FFF2-40B4-BE49-F238E27FC236}">
                <a16:creationId xmlns:a16="http://schemas.microsoft.com/office/drawing/2014/main" id="{CAB88013-C23F-6B9F-FD11-606CD1536FEE}"/>
              </a:ext>
            </a:extLst>
          </p:cNvPr>
          <p:cNvSpPr/>
          <p:nvPr/>
        </p:nvSpPr>
        <p:spPr>
          <a:xfrm rot="16200000">
            <a:off x="8764096" y="613288"/>
            <a:ext cx="1277841" cy="51259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highlight>
                <a:srgbClr val="FFFF00"/>
              </a:highlight>
            </a:endParaRP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DD4EBEF0-5C70-3AB4-398C-A97A652177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0EB6-D2B1-4917-BC50-4681ECFB33D7}" type="slidenum">
              <a:rPr lang="pl-PL" smtClean="0"/>
              <a:t>13</a:t>
            </a:fld>
            <a:endParaRPr lang="pl-PL"/>
          </a:p>
        </p:txBody>
      </p:sp>
      <p:sp>
        <p:nvSpPr>
          <p:cNvPr id="8" name="Symbol zastępczy zawartości 2">
            <a:extLst>
              <a:ext uri="{FF2B5EF4-FFF2-40B4-BE49-F238E27FC236}">
                <a16:creationId xmlns:a16="http://schemas.microsoft.com/office/drawing/2014/main" id="{1AA82A36-6844-4F54-3CB6-1367A24468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4201" y="1248226"/>
            <a:ext cx="11226800" cy="4714751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pl-PL" sz="2000" spc="-20" dirty="0">
                <a:cs typeface="Times New Roman"/>
              </a:rPr>
              <a:t>Do </a:t>
            </a:r>
            <a:r>
              <a:rPr lang="pl-PL" sz="2000" b="1" spc="-20" dirty="0">
                <a:cs typeface="Times New Roman"/>
              </a:rPr>
              <a:t>31 marca 2025 r. </a:t>
            </a:r>
            <a:r>
              <a:rPr lang="pl-PL" sz="2000" spc="-20" dirty="0">
                <a:cs typeface="Times New Roman"/>
              </a:rPr>
              <a:t>należy przedłożyć Komisji Europejskiej </a:t>
            </a:r>
            <a:r>
              <a:rPr lang="pl-PL" sz="2000" b="1" spc="-20" dirty="0">
                <a:cs typeface="Times New Roman"/>
              </a:rPr>
              <a:t>ocenę wyniku przeglądu śródokresowego</a:t>
            </a:r>
            <a:r>
              <a:rPr lang="pl-PL" sz="2000" spc="-20" dirty="0">
                <a:cs typeface="Times New Roman"/>
              </a:rPr>
              <a:t>,</a:t>
            </a:r>
            <a:r>
              <a:rPr lang="pl-PL" sz="2000" spc="-20" dirty="0">
                <a:cs typeface="Times New Roman" panose="02020603050405020304" pitchFamily="18" charset="0"/>
              </a:rPr>
              <a:t> </a:t>
            </a:r>
            <a:br>
              <a:rPr lang="pl-PL" sz="2000" spc="-20" dirty="0">
                <a:cs typeface="Times New Roman" panose="02020603050405020304" pitchFamily="18" charset="0"/>
              </a:rPr>
            </a:br>
            <a:r>
              <a:rPr lang="pl-PL" sz="2000" spc="-20" dirty="0">
                <a:cs typeface="Times New Roman"/>
              </a:rPr>
              <a:t>w tym propozycję ostatecznej alokacji </a:t>
            </a:r>
            <a:r>
              <a:rPr lang="pl-PL" sz="2000" b="1" spc="-20" dirty="0">
                <a:cs typeface="Times New Roman"/>
              </a:rPr>
              <a:t>kwoty elastyczności</a:t>
            </a:r>
            <a:r>
              <a:rPr lang="pl-PL" sz="2000" spc="-20" dirty="0">
                <a:cs typeface="Times New Roman"/>
              </a:rPr>
              <a:t>. </a:t>
            </a:r>
            <a:endParaRPr lang="pl-PL" sz="2000" spc="-20" dirty="0">
              <a:ea typeface="Arial" panose="020B0604020202020204" pitchFamily="34" charset="0"/>
              <a:cs typeface="Times New Roman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pl-PL" sz="2000" spc="-20" dirty="0">
                <a:ea typeface="Arial" panose="020B0604020202020204" pitchFamily="34" charset="0"/>
                <a:cs typeface="Times New Roman" panose="02020603050405020304" pitchFamily="18" charset="0"/>
              </a:rPr>
              <a:t>W planie finansowym programu FEM 2021-2027 kwota elastyczności wynosi 332 131 271 EUR (15,84% alokacji programu), w tym: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l-PL" sz="2000" spc="-20" dirty="0">
                <a:ea typeface="Arial" panose="020B0604020202020204" pitchFamily="34" charset="0"/>
                <a:cs typeface="Times New Roman" panose="02020603050405020304" pitchFamily="18" charset="0"/>
              </a:rPr>
              <a:t>w ramach EFRR – 238 416 570 EUR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</a:pPr>
            <a:r>
              <a:rPr lang="pl-PL" sz="2000" spc="-20" dirty="0">
                <a:ea typeface="Arial" panose="020B0604020202020204" pitchFamily="34" charset="0"/>
                <a:cs typeface="Times New Roman" panose="02020603050405020304" pitchFamily="18" charset="0"/>
              </a:rPr>
              <a:t>w ramach EFS+ – 93 714 701 EUR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pl-PL" sz="2000" spc="-20" dirty="0">
                <a:ea typeface="Arial" panose="020B0604020202020204" pitchFamily="34" charset="0"/>
                <a:cs typeface="Times New Roman" panose="02020603050405020304" pitchFamily="18" charset="0"/>
              </a:rPr>
              <a:t>Kwota elastyczności przypisana została na poziomie każdego Priorytetu do obu kategorii regionu (RWS i RMR).</a:t>
            </a:r>
            <a:endParaRPr lang="pl-PL" sz="500" spc="-20" dirty="0"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pl-PL" sz="2000" spc="-20" dirty="0">
                <a:ea typeface="Arial" panose="020B0604020202020204" pitchFamily="34" charset="0"/>
                <a:cs typeface="Times New Roman" panose="02020603050405020304" pitchFamily="18" charset="0"/>
              </a:rPr>
              <a:t>Jeżeli zostanie to uznane za konieczne, ocenę wyniku przeglądu śródokresowego przedkłada się </a:t>
            </a:r>
            <a:br>
              <a:rPr lang="pl-PL" sz="2000" spc="-20" dirty="0">
                <a:ea typeface="Arial" panose="020B0604020202020204" pitchFamily="34" charset="0"/>
                <a:cs typeface="Times New Roman" panose="02020603050405020304" pitchFamily="18" charset="0"/>
              </a:rPr>
            </a:br>
            <a:r>
              <a:rPr lang="pl-PL" sz="2000" b="1" spc="-20" dirty="0">
                <a:ea typeface="Arial" panose="020B0604020202020204" pitchFamily="34" charset="0"/>
                <a:cs typeface="Times New Roman" panose="02020603050405020304" pitchFamily="18" charset="0"/>
              </a:rPr>
              <a:t>wraz ze zmienionym programem </a:t>
            </a:r>
            <a:r>
              <a:rPr lang="pl-PL" sz="2000" spc="-20" dirty="0">
                <a:ea typeface="Arial" panose="020B0604020202020204" pitchFamily="34" charset="0"/>
                <a:cs typeface="Times New Roman" panose="02020603050405020304" pitchFamily="18" charset="0"/>
              </a:rPr>
              <a:t>(zmiany obejmują alokacje zasobów finansowych w podziale na priorytety, zmienione lub nowe cele końcowe). </a:t>
            </a:r>
            <a:endParaRPr lang="pl-PL" sz="500" spc="-20" dirty="0"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pl-PL" sz="2000" spc="-20" dirty="0">
                <a:ea typeface="Arial" panose="020B0604020202020204" pitchFamily="34" charset="0"/>
                <a:cs typeface="Times New Roman" panose="02020603050405020304" pitchFamily="18" charset="0"/>
              </a:rPr>
              <a:t>KE przyjmuje decyzję zatwierdzającą zmianę programu nie później niż cztery miesiące po jej przedłożeniu.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pl-PL" sz="2000" b="1" spc="-20" dirty="0">
                <a:ea typeface="Arial" panose="020B0604020202020204" pitchFamily="34" charset="0"/>
                <a:cs typeface="Times New Roman" panose="02020603050405020304" pitchFamily="18" charset="0"/>
              </a:rPr>
              <a:t>Do momentu przyjęcia przez KE decyzji potwierdzającej ostateczną alokację kwoty elastyczności, kwota </a:t>
            </a:r>
            <a:br>
              <a:rPr lang="pl-PL" sz="2000" b="1" spc="-20" dirty="0">
                <a:ea typeface="Arial" panose="020B0604020202020204" pitchFamily="34" charset="0"/>
                <a:cs typeface="Times New Roman" panose="02020603050405020304" pitchFamily="18" charset="0"/>
              </a:rPr>
            </a:br>
            <a:r>
              <a:rPr lang="pl-PL" sz="2000" b="1" spc="-20" dirty="0">
                <a:ea typeface="Arial" panose="020B0604020202020204" pitchFamily="34" charset="0"/>
                <a:cs typeface="Times New Roman" panose="02020603050405020304" pitchFamily="18" charset="0"/>
              </a:rPr>
              <a:t>ta nie będzie dostępna na potrzeby wyboru operacji.</a:t>
            </a:r>
          </a:p>
        </p:txBody>
      </p:sp>
    </p:spTree>
    <p:extLst>
      <p:ext uri="{BB962C8B-B14F-4D97-AF65-F5344CB8AC3E}">
        <p14:creationId xmlns:p14="http://schemas.microsoft.com/office/powerpoint/2010/main" val="38148291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rostokąt 18">
            <a:extLst>
              <a:ext uri="{FF2B5EF4-FFF2-40B4-BE49-F238E27FC236}">
                <a16:creationId xmlns:a16="http://schemas.microsoft.com/office/drawing/2014/main" id="{533269CF-6A0F-0FC3-B9EB-8278C45EDE78}"/>
              </a:ext>
            </a:extLst>
          </p:cNvPr>
          <p:cNvSpPr/>
          <p:nvPr/>
        </p:nvSpPr>
        <p:spPr>
          <a:xfrm>
            <a:off x="-1" y="0"/>
            <a:ext cx="12192001" cy="1277839"/>
          </a:xfrm>
          <a:prstGeom prst="rect">
            <a:avLst/>
          </a:prstGeom>
          <a:solidFill>
            <a:srgbClr val="96C8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l-PL"/>
          </a:p>
        </p:txBody>
      </p:sp>
      <p:sp>
        <p:nvSpPr>
          <p:cNvPr id="2" name="Prostokąt 1">
            <a:extLst>
              <a:ext uri="{FF2B5EF4-FFF2-40B4-BE49-F238E27FC236}">
                <a16:creationId xmlns:a16="http://schemas.microsoft.com/office/drawing/2014/main" id="{01BA4DAF-164A-4EEE-9FCD-3B057C5EECAF}"/>
              </a:ext>
            </a:extLst>
          </p:cNvPr>
          <p:cNvSpPr/>
          <p:nvPr/>
        </p:nvSpPr>
        <p:spPr>
          <a:xfrm>
            <a:off x="9428646" y="1"/>
            <a:ext cx="2763354" cy="1277838"/>
          </a:xfrm>
          <a:prstGeom prst="rect">
            <a:avLst/>
          </a:prstGeom>
          <a:solidFill>
            <a:srgbClr val="3B3D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" name="Tytuł 1">
            <a:extLst>
              <a:ext uri="{FF2B5EF4-FFF2-40B4-BE49-F238E27FC236}">
                <a16:creationId xmlns:a16="http://schemas.microsoft.com/office/drawing/2014/main" id="{BBADF5E4-21E8-AB18-0791-36FE549439A6}"/>
              </a:ext>
            </a:extLst>
          </p:cNvPr>
          <p:cNvSpPr txBox="1">
            <a:spLocks/>
          </p:cNvSpPr>
          <p:nvPr/>
        </p:nvSpPr>
        <p:spPr>
          <a:xfrm>
            <a:off x="128045" y="0"/>
            <a:ext cx="9180000" cy="127783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3000" b="1" dirty="0">
                <a:solidFill>
                  <a:srgbClr val="002060"/>
                </a:solidFill>
                <a:latin typeface="+mn-lt"/>
              </a:rPr>
              <a:t>Zmiany ogólne programu </a:t>
            </a:r>
            <a:br>
              <a:rPr lang="pl-PL" sz="3000" b="1" dirty="0">
                <a:solidFill>
                  <a:srgbClr val="002060"/>
                </a:solidFill>
                <a:latin typeface="+mn-lt"/>
              </a:rPr>
            </a:br>
            <a:r>
              <a:rPr lang="pl-PL" sz="3000" b="1" dirty="0">
                <a:solidFill>
                  <a:srgbClr val="002060"/>
                </a:solidFill>
                <a:latin typeface="+mn-lt"/>
              </a:rPr>
              <a:t>Fundusze Europejskie dla Mazowsza 2021-2027</a:t>
            </a:r>
            <a:endParaRPr lang="pl-PL" sz="2000" dirty="0">
              <a:solidFill>
                <a:srgbClr val="002060"/>
              </a:solidFill>
            </a:endParaRPr>
          </a:p>
        </p:txBody>
      </p:sp>
      <p:grpSp>
        <p:nvGrpSpPr>
          <p:cNvPr id="14" name="Grupa 13">
            <a:extLst>
              <a:ext uri="{FF2B5EF4-FFF2-40B4-BE49-F238E27FC236}">
                <a16:creationId xmlns:a16="http://schemas.microsoft.com/office/drawing/2014/main" id="{489DC207-F1DC-7AB8-4D2D-7F8912D23AB2}"/>
              </a:ext>
            </a:extLst>
          </p:cNvPr>
          <p:cNvGrpSpPr/>
          <p:nvPr/>
        </p:nvGrpSpPr>
        <p:grpSpPr>
          <a:xfrm>
            <a:off x="968632" y="6008698"/>
            <a:ext cx="10334368" cy="45720"/>
            <a:chOff x="745525" y="5868998"/>
            <a:chExt cx="10334368" cy="45720"/>
          </a:xfrm>
        </p:grpSpPr>
        <p:sp>
          <p:nvSpPr>
            <p:cNvPr id="15" name="Prostokąt 14">
              <a:extLst>
                <a:ext uri="{FF2B5EF4-FFF2-40B4-BE49-F238E27FC236}">
                  <a16:creationId xmlns:a16="http://schemas.microsoft.com/office/drawing/2014/main" id="{43F5F5DE-E125-261C-3600-C49DB6C84BE5}"/>
                </a:ext>
              </a:extLst>
            </p:cNvPr>
            <p:cNvSpPr/>
            <p:nvPr/>
          </p:nvSpPr>
          <p:spPr>
            <a:xfrm>
              <a:off x="745525" y="5868999"/>
              <a:ext cx="4805090" cy="45719"/>
            </a:xfrm>
            <a:prstGeom prst="rect">
              <a:avLst/>
            </a:prstGeom>
            <a:solidFill>
              <a:srgbClr val="BDE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highlight>
                  <a:srgbClr val="FFFF00"/>
                </a:highlight>
              </a:endParaRPr>
            </a:p>
          </p:txBody>
        </p:sp>
        <p:sp>
          <p:nvSpPr>
            <p:cNvPr id="16" name="Prostokąt 15">
              <a:extLst>
                <a:ext uri="{FF2B5EF4-FFF2-40B4-BE49-F238E27FC236}">
                  <a16:creationId xmlns:a16="http://schemas.microsoft.com/office/drawing/2014/main" id="{42A3E758-FF82-A003-B131-1921C84B2192}"/>
                </a:ext>
              </a:extLst>
            </p:cNvPr>
            <p:cNvSpPr/>
            <p:nvPr/>
          </p:nvSpPr>
          <p:spPr>
            <a:xfrm>
              <a:off x="5550615" y="5868998"/>
              <a:ext cx="5529278" cy="45719"/>
            </a:xfrm>
            <a:prstGeom prst="rect">
              <a:avLst/>
            </a:prstGeom>
            <a:solidFill>
              <a:srgbClr val="3B3D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highlight>
                  <a:srgbClr val="FFFF00"/>
                </a:highlight>
              </a:endParaRPr>
            </a:p>
          </p:txBody>
        </p:sp>
      </p:grpSp>
      <p:sp>
        <p:nvSpPr>
          <p:cNvPr id="20" name="Prostokąt 19">
            <a:extLst>
              <a:ext uri="{FF2B5EF4-FFF2-40B4-BE49-F238E27FC236}">
                <a16:creationId xmlns:a16="http://schemas.microsoft.com/office/drawing/2014/main" id="{CAB88013-C23F-6B9F-FD11-606CD1536FEE}"/>
              </a:ext>
            </a:extLst>
          </p:cNvPr>
          <p:cNvSpPr/>
          <p:nvPr/>
        </p:nvSpPr>
        <p:spPr>
          <a:xfrm rot="16200000">
            <a:off x="8790073" y="613288"/>
            <a:ext cx="1277841" cy="51259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highlight>
                <a:srgbClr val="FFFF00"/>
              </a:highlight>
            </a:endParaRP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DD4EBEF0-5C70-3AB4-398C-A97A652177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0EB6-D2B1-4917-BC50-4681ECFB33D7}" type="slidenum">
              <a:rPr lang="pl-PL" smtClean="0"/>
              <a:t>14</a:t>
            </a:fld>
            <a:endParaRPr lang="pl-PL"/>
          </a:p>
        </p:txBody>
      </p:sp>
      <p:sp>
        <p:nvSpPr>
          <p:cNvPr id="8" name="Symbol zastępczy zawartości 2">
            <a:extLst>
              <a:ext uri="{FF2B5EF4-FFF2-40B4-BE49-F238E27FC236}">
                <a16:creationId xmlns:a16="http://schemas.microsoft.com/office/drawing/2014/main" id="{1AA82A36-6844-4F54-3CB6-1367A24468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500" y="1523180"/>
            <a:ext cx="11087100" cy="424017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pl-PL" sz="2000" dirty="0"/>
              <a:t>korekta wartości celów końcowych wskaźników produktu i rezultatu w związku ze zmianami wcześniejszych założeń (zmiana alokacji, wzrost wskaźnika cen towarów i usług konsumpcyjnych),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pl-PL" sz="2000" dirty="0"/>
              <a:t>zmiany w zakresie alokacji wynikające z realokacji środków uwzględnionych w SZOP oraz realokacji planowanych,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pl-PL" sz="2000" dirty="0"/>
              <a:t>poprawki stylistyczne (usunięcie powtórzeń, omyłek pisarskich itp.), dodanie nowych skrótów, 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pl-PL" sz="2000" dirty="0"/>
              <a:t>aktualizacja terminologii wynikająca z nowelizacji przepisów prawa lub dostosowania zapisów,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pl-PL" sz="2000" dirty="0" err="1"/>
              <a:t>uspójnienie</a:t>
            </a:r>
            <a:r>
              <a:rPr lang="pl-PL" sz="2000" dirty="0"/>
              <a:t> z dokumentami takimi jak np. KSRR, UP 2021-2027 zapisów w zakresie możliwości przyznawania preferencji projektom skierowanym na konkretne terytoria oraz wynikającym ze strategii IIT – cele szczegółowe 1(ii), 2(i), 2(iv), 2(v), 2(vi), 2(vii), 4(ii), 4(iii), 4(v), 4(vi), 4(c), 4(f), 4(g), 4(h), 4(i), 4(k), 4(l), 5(i), 5(ii).</a:t>
            </a:r>
          </a:p>
        </p:txBody>
      </p:sp>
    </p:spTree>
    <p:extLst>
      <p:ext uri="{BB962C8B-B14F-4D97-AF65-F5344CB8AC3E}">
        <p14:creationId xmlns:p14="http://schemas.microsoft.com/office/powerpoint/2010/main" val="29932891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>
            <a:extLst>
              <a:ext uri="{FF2B5EF4-FFF2-40B4-BE49-F238E27FC236}">
                <a16:creationId xmlns:a16="http://schemas.microsoft.com/office/drawing/2014/main" id="{CC7ED7EE-A0A5-F82F-B9CD-55606EBC56F3}"/>
              </a:ext>
            </a:extLst>
          </p:cNvPr>
          <p:cNvSpPr/>
          <p:nvPr/>
        </p:nvSpPr>
        <p:spPr>
          <a:xfrm>
            <a:off x="0" y="0"/>
            <a:ext cx="12192000" cy="1510505"/>
          </a:xfrm>
          <a:prstGeom prst="rect">
            <a:avLst/>
          </a:prstGeom>
          <a:solidFill>
            <a:srgbClr val="3B3D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DCBC0AC4-38B2-E9FA-3D4B-2D6AD7494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0"/>
            <a:ext cx="12191999" cy="1510502"/>
          </a:xfrm>
        </p:spPr>
        <p:txBody>
          <a:bodyPr>
            <a:noAutofit/>
          </a:bodyPr>
          <a:lstStyle/>
          <a:p>
            <a:pPr algn="ctr"/>
            <a:r>
              <a:rPr lang="pl-PL" sz="2000" b="1" dirty="0">
                <a:solidFill>
                  <a:schemeClr val="bg1"/>
                </a:solidFill>
                <a:latin typeface="+mn-lt"/>
              </a:rPr>
              <a:t>Planowane zmiany w ramach EFRR (1)</a:t>
            </a:r>
          </a:p>
        </p:txBody>
      </p:sp>
      <p:grpSp>
        <p:nvGrpSpPr>
          <p:cNvPr id="5" name="Grupa 4">
            <a:extLst>
              <a:ext uri="{FF2B5EF4-FFF2-40B4-BE49-F238E27FC236}">
                <a16:creationId xmlns:a16="http://schemas.microsoft.com/office/drawing/2014/main" id="{C064E3B0-0253-1F28-2CC8-B11087554904}"/>
              </a:ext>
            </a:extLst>
          </p:cNvPr>
          <p:cNvGrpSpPr/>
          <p:nvPr/>
        </p:nvGrpSpPr>
        <p:grpSpPr>
          <a:xfrm>
            <a:off x="968632" y="6008698"/>
            <a:ext cx="10334368" cy="45720"/>
            <a:chOff x="745525" y="5868998"/>
            <a:chExt cx="10334368" cy="45720"/>
          </a:xfrm>
        </p:grpSpPr>
        <p:sp>
          <p:nvSpPr>
            <p:cNvPr id="6" name="Prostokąt 5">
              <a:extLst>
                <a:ext uri="{FF2B5EF4-FFF2-40B4-BE49-F238E27FC236}">
                  <a16:creationId xmlns:a16="http://schemas.microsoft.com/office/drawing/2014/main" id="{9AD536D4-779F-BDF7-2D08-EE0C03E82A8A}"/>
                </a:ext>
              </a:extLst>
            </p:cNvPr>
            <p:cNvSpPr/>
            <p:nvPr/>
          </p:nvSpPr>
          <p:spPr>
            <a:xfrm>
              <a:off x="745525" y="5868999"/>
              <a:ext cx="4805090" cy="45719"/>
            </a:xfrm>
            <a:prstGeom prst="rect">
              <a:avLst/>
            </a:prstGeom>
            <a:solidFill>
              <a:srgbClr val="BDE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highlight>
                  <a:srgbClr val="FFFF00"/>
                </a:highlight>
              </a:endParaRPr>
            </a:p>
          </p:txBody>
        </p:sp>
        <p:sp>
          <p:nvSpPr>
            <p:cNvPr id="7" name="Prostokąt 6">
              <a:extLst>
                <a:ext uri="{FF2B5EF4-FFF2-40B4-BE49-F238E27FC236}">
                  <a16:creationId xmlns:a16="http://schemas.microsoft.com/office/drawing/2014/main" id="{14029052-73AB-AE34-78AB-D20D9EB25057}"/>
                </a:ext>
              </a:extLst>
            </p:cNvPr>
            <p:cNvSpPr/>
            <p:nvPr/>
          </p:nvSpPr>
          <p:spPr>
            <a:xfrm>
              <a:off x="5550615" y="5868998"/>
              <a:ext cx="5529278" cy="45719"/>
            </a:xfrm>
            <a:prstGeom prst="rect">
              <a:avLst/>
            </a:prstGeom>
            <a:solidFill>
              <a:srgbClr val="3B3D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highlight>
                  <a:srgbClr val="FFFF00"/>
                </a:highlight>
              </a:endParaRPr>
            </a:p>
          </p:txBody>
        </p:sp>
      </p:grp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8BCD3A20-55E4-4A11-E31C-512A6BE64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0EB6-D2B1-4917-BC50-4681ECFB33D7}" type="slidenum">
              <a:rPr lang="pl-PL" smtClean="0"/>
              <a:t>15</a:t>
            </a:fld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84F0C8D-641E-A83D-3208-D4F89011BB98}"/>
              </a:ext>
            </a:extLst>
          </p:cNvPr>
          <p:cNvSpPr txBox="1">
            <a:spLocks/>
          </p:cNvSpPr>
          <p:nvPr/>
        </p:nvSpPr>
        <p:spPr>
          <a:xfrm>
            <a:off x="584200" y="2066067"/>
            <a:ext cx="10883900" cy="39883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pl-PL" sz="2000" b="1" dirty="0"/>
              <a:t>Priorytet I – Fundusze Europejskie dla bardziej konkurencyjnego i inteligentnego Mazowsza</a:t>
            </a:r>
          </a:p>
          <a:p>
            <a:pPr>
              <a:lnSpc>
                <a:spcPct val="100000"/>
              </a:lnSpc>
            </a:pPr>
            <a:r>
              <a:rPr lang="pl-PL" sz="2000" dirty="0"/>
              <a:t>w CS1(ii) usunięcie typu projektu „Cyfrowa dostępność i ponowne wykorzystanie informacji </a:t>
            </a:r>
            <a:br>
              <a:rPr lang="pl-PL" sz="2000" dirty="0"/>
            </a:br>
            <a:r>
              <a:rPr lang="pl-PL" sz="2000" dirty="0"/>
              <a:t>przez przedsiębiorstwa”.</a:t>
            </a:r>
          </a:p>
          <a:p>
            <a:pPr marL="0" indent="0">
              <a:lnSpc>
                <a:spcPct val="100000"/>
              </a:lnSpc>
              <a:buNone/>
            </a:pPr>
            <a:endParaRPr lang="pl-PL" sz="1000" dirty="0"/>
          </a:p>
          <a:p>
            <a:pPr marL="0" indent="0">
              <a:lnSpc>
                <a:spcPct val="100000"/>
              </a:lnSpc>
              <a:buNone/>
            </a:pPr>
            <a:r>
              <a:rPr lang="pl-PL" sz="2000" b="1" dirty="0"/>
              <a:t>Priorytet II – Fundusze Europejskie na zielony rozwój Mazowsza</a:t>
            </a:r>
            <a:r>
              <a:rPr lang="pl-PL" sz="2000" dirty="0"/>
              <a:t> </a:t>
            </a:r>
          </a:p>
          <a:p>
            <a:pPr>
              <a:lnSpc>
                <a:spcPct val="100000"/>
              </a:lnSpc>
            </a:pPr>
            <a:r>
              <a:rPr lang="pl-PL" sz="2000" dirty="0"/>
              <a:t>zmiana zapisów dotyczących realizacji inwestycji kanalizacyjno-ściekowych. Warunkiem otrzymania dofinansowania będzie ujęcie aglomeracji niespełniającej Dyrektywy ściekowej w VI AKPOŚK </a:t>
            </a:r>
            <a:br>
              <a:rPr lang="pl-PL" sz="2000" dirty="0"/>
            </a:br>
            <a:r>
              <a:rPr lang="pl-PL" sz="2000" dirty="0"/>
              <a:t>lub w sprawozdaniu rocznym. Do tej pory wsparcie było możliwe wyłącznie na podstawie VI AKPOŚK.</a:t>
            </a:r>
          </a:p>
        </p:txBody>
      </p:sp>
    </p:spTree>
    <p:extLst>
      <p:ext uri="{BB962C8B-B14F-4D97-AF65-F5344CB8AC3E}">
        <p14:creationId xmlns:p14="http://schemas.microsoft.com/office/powerpoint/2010/main" val="17394695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>
            <a:extLst>
              <a:ext uri="{FF2B5EF4-FFF2-40B4-BE49-F238E27FC236}">
                <a16:creationId xmlns:a16="http://schemas.microsoft.com/office/drawing/2014/main" id="{CC7ED7EE-A0A5-F82F-B9CD-55606EBC56F3}"/>
              </a:ext>
            </a:extLst>
          </p:cNvPr>
          <p:cNvSpPr/>
          <p:nvPr/>
        </p:nvSpPr>
        <p:spPr>
          <a:xfrm>
            <a:off x="0" y="0"/>
            <a:ext cx="12192000" cy="1510505"/>
          </a:xfrm>
          <a:prstGeom prst="rect">
            <a:avLst/>
          </a:prstGeom>
          <a:solidFill>
            <a:srgbClr val="3B3D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DCBC0AC4-38B2-E9FA-3D4B-2D6AD7494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0"/>
            <a:ext cx="12191999" cy="1510502"/>
          </a:xfrm>
        </p:spPr>
        <p:txBody>
          <a:bodyPr>
            <a:noAutofit/>
          </a:bodyPr>
          <a:lstStyle/>
          <a:p>
            <a:pPr algn="ctr"/>
            <a:r>
              <a:rPr lang="pl-PL" sz="2000" b="1" dirty="0">
                <a:solidFill>
                  <a:schemeClr val="bg1"/>
                </a:solidFill>
                <a:latin typeface="+mn-lt"/>
              </a:rPr>
              <a:t>Planowane zmiany w ramach EFRR (2)</a:t>
            </a:r>
          </a:p>
        </p:txBody>
      </p:sp>
      <p:grpSp>
        <p:nvGrpSpPr>
          <p:cNvPr id="5" name="Grupa 4">
            <a:extLst>
              <a:ext uri="{FF2B5EF4-FFF2-40B4-BE49-F238E27FC236}">
                <a16:creationId xmlns:a16="http://schemas.microsoft.com/office/drawing/2014/main" id="{C064E3B0-0253-1F28-2CC8-B11087554904}"/>
              </a:ext>
            </a:extLst>
          </p:cNvPr>
          <p:cNvGrpSpPr/>
          <p:nvPr/>
        </p:nvGrpSpPr>
        <p:grpSpPr>
          <a:xfrm>
            <a:off x="968632" y="6008698"/>
            <a:ext cx="10334368" cy="45720"/>
            <a:chOff x="745525" y="5868998"/>
            <a:chExt cx="10334368" cy="45720"/>
          </a:xfrm>
        </p:grpSpPr>
        <p:sp>
          <p:nvSpPr>
            <p:cNvPr id="6" name="Prostokąt 5">
              <a:extLst>
                <a:ext uri="{FF2B5EF4-FFF2-40B4-BE49-F238E27FC236}">
                  <a16:creationId xmlns:a16="http://schemas.microsoft.com/office/drawing/2014/main" id="{9AD536D4-779F-BDF7-2D08-EE0C03E82A8A}"/>
                </a:ext>
              </a:extLst>
            </p:cNvPr>
            <p:cNvSpPr/>
            <p:nvPr/>
          </p:nvSpPr>
          <p:spPr>
            <a:xfrm>
              <a:off x="745525" y="5868999"/>
              <a:ext cx="4805090" cy="45719"/>
            </a:xfrm>
            <a:prstGeom prst="rect">
              <a:avLst/>
            </a:prstGeom>
            <a:solidFill>
              <a:srgbClr val="BDE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highlight>
                  <a:srgbClr val="FFFF00"/>
                </a:highlight>
              </a:endParaRPr>
            </a:p>
          </p:txBody>
        </p:sp>
        <p:sp>
          <p:nvSpPr>
            <p:cNvPr id="7" name="Prostokąt 6">
              <a:extLst>
                <a:ext uri="{FF2B5EF4-FFF2-40B4-BE49-F238E27FC236}">
                  <a16:creationId xmlns:a16="http://schemas.microsoft.com/office/drawing/2014/main" id="{14029052-73AB-AE34-78AB-D20D9EB25057}"/>
                </a:ext>
              </a:extLst>
            </p:cNvPr>
            <p:cNvSpPr/>
            <p:nvPr/>
          </p:nvSpPr>
          <p:spPr>
            <a:xfrm>
              <a:off x="5550615" y="5868998"/>
              <a:ext cx="5529278" cy="45719"/>
            </a:xfrm>
            <a:prstGeom prst="rect">
              <a:avLst/>
            </a:prstGeom>
            <a:solidFill>
              <a:srgbClr val="3B3D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highlight>
                  <a:srgbClr val="FFFF00"/>
                </a:highlight>
              </a:endParaRPr>
            </a:p>
          </p:txBody>
        </p:sp>
      </p:grp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8BCD3A20-55E4-4A11-E31C-512A6BE64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0EB6-D2B1-4917-BC50-4681ECFB33D7}" type="slidenum">
              <a:rPr lang="pl-PL" smtClean="0"/>
              <a:t>16</a:t>
            </a:fld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84F0C8D-641E-A83D-3208-D4F89011BB98}"/>
              </a:ext>
            </a:extLst>
          </p:cNvPr>
          <p:cNvSpPr txBox="1">
            <a:spLocks/>
          </p:cNvSpPr>
          <p:nvPr/>
        </p:nvSpPr>
        <p:spPr>
          <a:xfrm>
            <a:off x="508000" y="1590228"/>
            <a:ext cx="11137900" cy="418672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pl-PL" sz="2000" b="1" dirty="0"/>
              <a:t>Priorytet III – Fundusze Europejskie na rozwój mobilności miejskiej na Mazowszu </a:t>
            </a:r>
          </a:p>
          <a:p>
            <a:pPr>
              <a:lnSpc>
                <a:spcPct val="100000"/>
              </a:lnSpc>
            </a:pPr>
            <a:r>
              <a:rPr lang="pl-PL" sz="2000" dirty="0"/>
              <a:t>dodanie typu projektu „Przygotowanie i aktualizacja planów zrównoważonej mobilności miejskiej”.</a:t>
            </a:r>
          </a:p>
          <a:p>
            <a:pPr marL="0" indent="0">
              <a:lnSpc>
                <a:spcPct val="100000"/>
              </a:lnSpc>
              <a:buNone/>
            </a:pPr>
            <a:endParaRPr lang="pl-PL" sz="1000" dirty="0"/>
          </a:p>
          <a:p>
            <a:pPr marL="0" indent="0">
              <a:lnSpc>
                <a:spcPct val="100000"/>
              </a:lnSpc>
              <a:buNone/>
            </a:pPr>
            <a:r>
              <a:rPr lang="pl-PL" sz="2000" b="1" dirty="0"/>
              <a:t>Priorytet IV – Fundusze Europejskie dla lepiej połączonego i dostępnego Mazowsza</a:t>
            </a:r>
            <a:r>
              <a:rPr lang="pl-PL" sz="2000" dirty="0"/>
              <a:t> </a:t>
            </a:r>
          </a:p>
          <a:p>
            <a:pPr>
              <a:lnSpc>
                <a:spcPct val="100000"/>
              </a:lnSpc>
            </a:pPr>
            <a:r>
              <a:rPr lang="pl-PL" sz="2000" dirty="0"/>
              <a:t>usunięcie typu projektu „Budowa zapleczy utrzymaniowo-naprawczych dla taboru kolejowego”. Środki zostaną przeznaczone na zakup dodatkowego taboru kolejowego. W Aneksie 3 Wykaz Planowanych operacji o znaczeniu strategicznym dodany zostanie projekt „Zakup 14 sztuk pojazdów kolejowych”.</a:t>
            </a:r>
          </a:p>
          <a:p>
            <a:pPr marL="0" indent="0">
              <a:lnSpc>
                <a:spcPct val="100000"/>
              </a:lnSpc>
              <a:buNone/>
            </a:pPr>
            <a:endParaRPr lang="pl-PL" sz="1000" dirty="0"/>
          </a:p>
          <a:p>
            <a:pPr marL="0" indent="0">
              <a:lnSpc>
                <a:spcPct val="100000"/>
              </a:lnSpc>
              <a:buNone/>
            </a:pPr>
            <a:r>
              <a:rPr lang="pl-PL" sz="2000" b="1" dirty="0"/>
              <a:t>Priorytet IX – Mazowsze bliższe obywatelom dzięki Funduszom Europejskim </a:t>
            </a:r>
            <a:endParaRPr lang="pl-PL" sz="1400" dirty="0">
              <a:cs typeface="Calibri"/>
            </a:endParaRPr>
          </a:p>
          <a:p>
            <a:pPr>
              <a:lnSpc>
                <a:spcPct val="100000"/>
              </a:lnSpc>
            </a:pPr>
            <a:r>
              <a:rPr lang="pl-PL" sz="2000" dirty="0"/>
              <a:t>uwzględnienie w CS 5(ii) (obszary wiejskie) alokacji w ramach regionu lepiej rozwiniętego alokacji </a:t>
            </a:r>
            <a:br>
              <a:rPr lang="pl-PL" sz="2000" dirty="0"/>
            </a:br>
            <a:r>
              <a:rPr lang="pl-PL" sz="2000" dirty="0"/>
              <a:t>i wskaźników. Pierwotnie środki i wskaźniki dla gmin wiejskich z regionu lepiej rozwiniętego były uwzględnione w CS 5(i) (obszary miejskie).</a:t>
            </a:r>
            <a:endParaRPr lang="pl-PL" sz="2000" dirty="0">
              <a:cs typeface="Calibri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22719665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>
            <a:extLst>
              <a:ext uri="{FF2B5EF4-FFF2-40B4-BE49-F238E27FC236}">
                <a16:creationId xmlns:a16="http://schemas.microsoft.com/office/drawing/2014/main" id="{CC7ED7EE-A0A5-F82F-B9CD-55606EBC56F3}"/>
              </a:ext>
            </a:extLst>
          </p:cNvPr>
          <p:cNvSpPr/>
          <p:nvPr/>
        </p:nvSpPr>
        <p:spPr>
          <a:xfrm>
            <a:off x="0" y="0"/>
            <a:ext cx="12192000" cy="1510505"/>
          </a:xfrm>
          <a:prstGeom prst="rect">
            <a:avLst/>
          </a:prstGeom>
          <a:solidFill>
            <a:srgbClr val="3B3D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DCBC0AC4-38B2-E9FA-3D4B-2D6AD7494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0"/>
            <a:ext cx="12191999" cy="1510502"/>
          </a:xfrm>
        </p:spPr>
        <p:txBody>
          <a:bodyPr>
            <a:noAutofit/>
          </a:bodyPr>
          <a:lstStyle/>
          <a:p>
            <a:pPr algn="ctr"/>
            <a:r>
              <a:rPr lang="pl-PL" sz="2000" b="1" dirty="0">
                <a:solidFill>
                  <a:schemeClr val="bg1"/>
                </a:solidFill>
                <a:latin typeface="+mn-lt"/>
              </a:rPr>
              <a:t>Planowane zmiany w ramach EFS+ (1) </a:t>
            </a:r>
          </a:p>
        </p:txBody>
      </p:sp>
      <p:grpSp>
        <p:nvGrpSpPr>
          <p:cNvPr id="5" name="Grupa 4">
            <a:extLst>
              <a:ext uri="{FF2B5EF4-FFF2-40B4-BE49-F238E27FC236}">
                <a16:creationId xmlns:a16="http://schemas.microsoft.com/office/drawing/2014/main" id="{C064E3B0-0253-1F28-2CC8-B11087554904}"/>
              </a:ext>
            </a:extLst>
          </p:cNvPr>
          <p:cNvGrpSpPr/>
          <p:nvPr/>
        </p:nvGrpSpPr>
        <p:grpSpPr>
          <a:xfrm>
            <a:off x="968632" y="6008698"/>
            <a:ext cx="10334368" cy="45720"/>
            <a:chOff x="745525" y="5868998"/>
            <a:chExt cx="10334368" cy="45720"/>
          </a:xfrm>
        </p:grpSpPr>
        <p:sp>
          <p:nvSpPr>
            <p:cNvPr id="6" name="Prostokąt 5">
              <a:extLst>
                <a:ext uri="{FF2B5EF4-FFF2-40B4-BE49-F238E27FC236}">
                  <a16:creationId xmlns:a16="http://schemas.microsoft.com/office/drawing/2014/main" id="{9AD536D4-779F-BDF7-2D08-EE0C03E82A8A}"/>
                </a:ext>
              </a:extLst>
            </p:cNvPr>
            <p:cNvSpPr/>
            <p:nvPr/>
          </p:nvSpPr>
          <p:spPr>
            <a:xfrm>
              <a:off x="745525" y="5868999"/>
              <a:ext cx="4805090" cy="45719"/>
            </a:xfrm>
            <a:prstGeom prst="rect">
              <a:avLst/>
            </a:prstGeom>
            <a:solidFill>
              <a:srgbClr val="BDE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highlight>
                  <a:srgbClr val="FFFF00"/>
                </a:highlight>
              </a:endParaRPr>
            </a:p>
          </p:txBody>
        </p:sp>
        <p:sp>
          <p:nvSpPr>
            <p:cNvPr id="7" name="Prostokąt 6">
              <a:extLst>
                <a:ext uri="{FF2B5EF4-FFF2-40B4-BE49-F238E27FC236}">
                  <a16:creationId xmlns:a16="http://schemas.microsoft.com/office/drawing/2014/main" id="{14029052-73AB-AE34-78AB-D20D9EB25057}"/>
                </a:ext>
              </a:extLst>
            </p:cNvPr>
            <p:cNvSpPr/>
            <p:nvPr/>
          </p:nvSpPr>
          <p:spPr>
            <a:xfrm>
              <a:off x="5550615" y="5868998"/>
              <a:ext cx="5529278" cy="45719"/>
            </a:xfrm>
            <a:prstGeom prst="rect">
              <a:avLst/>
            </a:prstGeom>
            <a:solidFill>
              <a:srgbClr val="3B3D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highlight>
                  <a:srgbClr val="FFFF00"/>
                </a:highlight>
              </a:endParaRPr>
            </a:p>
          </p:txBody>
        </p:sp>
      </p:grp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63AECF22-E228-3C15-AC2B-48784C89A7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0EB6-D2B1-4917-BC50-4681ECFB33D7}" type="slidenum">
              <a:rPr lang="pl-PL" smtClean="0"/>
              <a:t>17</a:t>
            </a:fld>
            <a:endParaRPr lang="pl-PL"/>
          </a:p>
        </p:txBody>
      </p:sp>
      <p:sp>
        <p:nvSpPr>
          <p:cNvPr id="3" name="Symbol zastępczy zawartości 9">
            <a:extLst>
              <a:ext uri="{FF2B5EF4-FFF2-40B4-BE49-F238E27FC236}">
                <a16:creationId xmlns:a16="http://schemas.microsoft.com/office/drawing/2014/main" id="{86A6414A-DD83-9F90-A92B-796B32DDFE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4200" y="1583932"/>
            <a:ext cx="11176000" cy="4351338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pl-PL" sz="2000" b="1" dirty="0"/>
              <a:t>Priorytet VI – Fundusze Europejskie dla aktywnego zawodowo Mazowsza</a:t>
            </a:r>
          </a:p>
          <a:p>
            <a:pPr>
              <a:spcAft>
                <a:spcPts val="300"/>
              </a:spcAft>
            </a:pPr>
            <a:r>
              <a:rPr lang="pl-PL" sz="2000" dirty="0"/>
              <a:t>dostosowanie wymogu przeprowadzania diagnozy kompetencji cyfrowych w zależności od wieku uczestników, zgodnie z wytycznymi dot. EFS+ - dotyczy działań aktywizacji zawodowej osób bezrobotnych Powiatowych Urzędów Pracy </a:t>
            </a:r>
            <a:r>
              <a:rPr lang="pl-PL" sz="2000"/>
              <a:t>(PUP),</a:t>
            </a:r>
            <a:endParaRPr lang="pl-PL" sz="2000" dirty="0"/>
          </a:p>
          <a:p>
            <a:pPr>
              <a:spcAft>
                <a:spcPts val="300"/>
              </a:spcAft>
            </a:pPr>
            <a:r>
              <a:rPr lang="pl-PL" sz="2000" dirty="0"/>
              <a:t>wprowadzenie nowego typu projektu w ramach aktywizacji zawodowej osób bezrobotnych (w trybie konkurencyjnym), wpisującego się w działania w ramach Gwarancji dla Młodzieży, dla osób biernych zawodowo - działanie będzie dotyczyć kompleksowego i szerokiego wsparcia, innego niż oferowane </a:t>
            </a:r>
            <a:br>
              <a:rPr lang="pl-PL" sz="2000" dirty="0"/>
            </a:br>
            <a:r>
              <a:rPr lang="pl-PL" sz="2000" dirty="0"/>
              <a:t>przez PUP w projektach niekonkurencyjnych (propozycja WUP w Warszawie, w trakcie uzgodnień), </a:t>
            </a:r>
            <a:endParaRPr lang="pl-PL" sz="2000" dirty="0">
              <a:ea typeface="Calibri"/>
              <a:cs typeface="Calibri"/>
            </a:endParaRPr>
          </a:p>
          <a:p>
            <a:pPr>
              <a:spcAft>
                <a:spcPts val="300"/>
              </a:spcAft>
            </a:pPr>
            <a:r>
              <a:rPr lang="pl-PL" sz="2000" dirty="0"/>
              <a:t>rozszerzenie grupy docelowej w zakresie wsparcia dotyczącego regionalnych służb zatrudnienia o osoby nadzorujące pracę asystentów i doradców EURES służące zwiększeniu skuteczności wdrażanych działań,</a:t>
            </a:r>
            <a:endParaRPr lang="pl-PL" sz="2000" dirty="0">
              <a:cs typeface="Calibri"/>
            </a:endParaRPr>
          </a:p>
          <a:p>
            <a:pPr>
              <a:spcAft>
                <a:spcPts val="300"/>
              </a:spcAft>
            </a:pPr>
            <a:r>
              <a:rPr lang="pl-PL" sz="2000" dirty="0"/>
              <a:t>rozszerzenie zakresu wsparcia dotyczącego aktywizacji zawodowej biernych zawodowo kobiet w wieku produkcyjnym, o wsparcie z zakresu rozwoju osobistego, motywacyjnego, psychologicznego </a:t>
            </a:r>
            <a:br>
              <a:rPr lang="pl-PL" sz="2000" dirty="0"/>
            </a:br>
            <a:r>
              <a:rPr lang="pl-PL" sz="2000" dirty="0"/>
              <a:t>i wzmacniającego poczucie własnej wartości, w celu zwiększenia efektywności wdrażanych działań.</a:t>
            </a:r>
          </a:p>
        </p:txBody>
      </p:sp>
    </p:spTree>
    <p:extLst>
      <p:ext uri="{BB962C8B-B14F-4D97-AF65-F5344CB8AC3E}">
        <p14:creationId xmlns:p14="http://schemas.microsoft.com/office/powerpoint/2010/main" val="37754874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>
            <a:extLst>
              <a:ext uri="{FF2B5EF4-FFF2-40B4-BE49-F238E27FC236}">
                <a16:creationId xmlns:a16="http://schemas.microsoft.com/office/drawing/2014/main" id="{CC7ED7EE-A0A5-F82F-B9CD-55606EBC56F3}"/>
              </a:ext>
            </a:extLst>
          </p:cNvPr>
          <p:cNvSpPr/>
          <p:nvPr/>
        </p:nvSpPr>
        <p:spPr>
          <a:xfrm>
            <a:off x="0" y="0"/>
            <a:ext cx="12192000" cy="1510505"/>
          </a:xfrm>
          <a:prstGeom prst="rect">
            <a:avLst/>
          </a:prstGeom>
          <a:solidFill>
            <a:srgbClr val="3B3D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DCBC0AC4-38B2-E9FA-3D4B-2D6AD7494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0"/>
            <a:ext cx="12191999" cy="1510502"/>
          </a:xfrm>
        </p:spPr>
        <p:txBody>
          <a:bodyPr>
            <a:noAutofit/>
          </a:bodyPr>
          <a:lstStyle/>
          <a:p>
            <a:pPr algn="ctr"/>
            <a:r>
              <a:rPr lang="pl-PL" sz="2000" b="1" dirty="0">
                <a:solidFill>
                  <a:schemeClr val="bg1"/>
                </a:solidFill>
                <a:latin typeface="+mn-lt"/>
              </a:rPr>
              <a:t>Planowane zmiany w ramach EFS+ (2) </a:t>
            </a:r>
          </a:p>
        </p:txBody>
      </p:sp>
      <p:grpSp>
        <p:nvGrpSpPr>
          <p:cNvPr id="5" name="Grupa 4">
            <a:extLst>
              <a:ext uri="{FF2B5EF4-FFF2-40B4-BE49-F238E27FC236}">
                <a16:creationId xmlns:a16="http://schemas.microsoft.com/office/drawing/2014/main" id="{C064E3B0-0253-1F28-2CC8-B11087554904}"/>
              </a:ext>
            </a:extLst>
          </p:cNvPr>
          <p:cNvGrpSpPr/>
          <p:nvPr/>
        </p:nvGrpSpPr>
        <p:grpSpPr>
          <a:xfrm>
            <a:off x="968632" y="6008698"/>
            <a:ext cx="10334368" cy="45720"/>
            <a:chOff x="745525" y="5868998"/>
            <a:chExt cx="10334368" cy="45720"/>
          </a:xfrm>
        </p:grpSpPr>
        <p:sp>
          <p:nvSpPr>
            <p:cNvPr id="6" name="Prostokąt 5">
              <a:extLst>
                <a:ext uri="{FF2B5EF4-FFF2-40B4-BE49-F238E27FC236}">
                  <a16:creationId xmlns:a16="http://schemas.microsoft.com/office/drawing/2014/main" id="{9AD536D4-779F-BDF7-2D08-EE0C03E82A8A}"/>
                </a:ext>
              </a:extLst>
            </p:cNvPr>
            <p:cNvSpPr/>
            <p:nvPr/>
          </p:nvSpPr>
          <p:spPr>
            <a:xfrm>
              <a:off x="745525" y="5868999"/>
              <a:ext cx="4805090" cy="45719"/>
            </a:xfrm>
            <a:prstGeom prst="rect">
              <a:avLst/>
            </a:prstGeom>
            <a:solidFill>
              <a:srgbClr val="BDE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highlight>
                  <a:srgbClr val="FFFF00"/>
                </a:highlight>
              </a:endParaRPr>
            </a:p>
          </p:txBody>
        </p:sp>
        <p:sp>
          <p:nvSpPr>
            <p:cNvPr id="7" name="Prostokąt 6">
              <a:extLst>
                <a:ext uri="{FF2B5EF4-FFF2-40B4-BE49-F238E27FC236}">
                  <a16:creationId xmlns:a16="http://schemas.microsoft.com/office/drawing/2014/main" id="{14029052-73AB-AE34-78AB-D20D9EB25057}"/>
                </a:ext>
              </a:extLst>
            </p:cNvPr>
            <p:cNvSpPr/>
            <p:nvPr/>
          </p:nvSpPr>
          <p:spPr>
            <a:xfrm>
              <a:off x="5550615" y="5868998"/>
              <a:ext cx="5529278" cy="45719"/>
            </a:xfrm>
            <a:prstGeom prst="rect">
              <a:avLst/>
            </a:prstGeom>
            <a:solidFill>
              <a:srgbClr val="3B3D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highlight>
                  <a:srgbClr val="FFFF00"/>
                </a:highlight>
              </a:endParaRPr>
            </a:p>
          </p:txBody>
        </p:sp>
      </p:grp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63AECF22-E228-3C15-AC2B-48784C89A7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0EB6-D2B1-4917-BC50-4681ECFB33D7}" type="slidenum">
              <a:rPr lang="pl-PL" smtClean="0"/>
              <a:t>18</a:t>
            </a:fld>
            <a:endParaRPr lang="pl-PL"/>
          </a:p>
        </p:txBody>
      </p:sp>
      <p:sp>
        <p:nvSpPr>
          <p:cNvPr id="3" name="Symbol zastępczy zawartości 9">
            <a:extLst>
              <a:ext uri="{FF2B5EF4-FFF2-40B4-BE49-F238E27FC236}">
                <a16:creationId xmlns:a16="http://schemas.microsoft.com/office/drawing/2014/main" id="{86A6414A-DD83-9F90-A92B-796B32DDFE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1998" y="2056276"/>
            <a:ext cx="10631002" cy="3059000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70000"/>
              </a:lnSpc>
              <a:spcAft>
                <a:spcPts val="1800"/>
              </a:spcAft>
              <a:buFont typeface="Arial" panose="020B0604020202020204" pitchFamily="34" charset="0"/>
              <a:buNone/>
            </a:pPr>
            <a:r>
              <a:rPr lang="pl-PL" sz="2000" b="1" dirty="0"/>
              <a:t>Priorytet VIII – Fundusze Europejskie dla aktywnej integracji oraz rozwoju usług społecznych </a:t>
            </a:r>
            <a:br>
              <a:rPr lang="pl-PL" sz="2000" b="1" dirty="0"/>
            </a:br>
            <a:r>
              <a:rPr lang="pl-PL" sz="2000" b="1" dirty="0"/>
              <a:t>i zdrowotnych na Mazowszu</a:t>
            </a:r>
          </a:p>
          <a:p>
            <a:pPr>
              <a:lnSpc>
                <a:spcPct val="70000"/>
              </a:lnSpc>
              <a:spcAft>
                <a:spcPts val="400"/>
              </a:spcAft>
            </a:pPr>
            <a:r>
              <a:rPr lang="pl-PL" sz="2000" dirty="0"/>
              <a:t>doprecyzowanie grupy docelowej w zakresie działania, mającego na celu m.in. zwiększanie potencjału partnerów społecznych i organizacji społeczeństwa obywatelskiego,</a:t>
            </a:r>
            <a:endParaRPr lang="pl-PL" sz="2000" dirty="0">
              <a:cs typeface="Calibri"/>
            </a:endParaRPr>
          </a:p>
          <a:p>
            <a:pPr>
              <a:lnSpc>
                <a:spcPct val="70000"/>
              </a:lnSpc>
              <a:spcAft>
                <a:spcPts val="400"/>
              </a:spcAft>
            </a:pPr>
            <a:r>
              <a:rPr lang="pl-PL" sz="2000" dirty="0"/>
              <a:t>dodanie możliwości realizacji wsparcia mieszkań z usługami/ze wsparciem zgodnie z wytycznymi dotyczącymi EFS+,</a:t>
            </a:r>
            <a:endParaRPr lang="pl-PL" sz="2000" dirty="0">
              <a:cs typeface="Calibri"/>
            </a:endParaRPr>
          </a:p>
          <a:p>
            <a:pPr>
              <a:lnSpc>
                <a:spcPct val="70000"/>
              </a:lnSpc>
              <a:spcAft>
                <a:spcPts val="400"/>
              </a:spcAft>
            </a:pPr>
            <a:r>
              <a:rPr lang="pl-PL" sz="2000" dirty="0"/>
              <a:t>doprecyzowanie zapisów dotyczących definicji opieki długoterminowej,</a:t>
            </a:r>
          </a:p>
          <a:p>
            <a:pPr>
              <a:lnSpc>
                <a:spcPct val="70000"/>
              </a:lnSpc>
              <a:spcAft>
                <a:spcPts val="400"/>
              </a:spcAft>
            </a:pPr>
            <a:r>
              <a:rPr lang="pl-PL" sz="2000" dirty="0"/>
              <a:t>rozszerzenie katalogu podmiotów realizujących wsparcie w ramach typu projektu dotyczącego interwencji kryzysowej, mające na celu zwiększenie dostępności usług w tym zakresie.</a:t>
            </a:r>
          </a:p>
        </p:txBody>
      </p:sp>
    </p:spTree>
    <p:extLst>
      <p:ext uri="{BB962C8B-B14F-4D97-AF65-F5344CB8AC3E}">
        <p14:creationId xmlns:p14="http://schemas.microsoft.com/office/powerpoint/2010/main" val="11947075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>
            <a:extLst>
              <a:ext uri="{FF2B5EF4-FFF2-40B4-BE49-F238E27FC236}">
                <a16:creationId xmlns:a16="http://schemas.microsoft.com/office/drawing/2014/main" id="{CC7ED7EE-A0A5-F82F-B9CD-55606EBC56F3}"/>
              </a:ext>
            </a:extLst>
          </p:cNvPr>
          <p:cNvSpPr/>
          <p:nvPr/>
        </p:nvSpPr>
        <p:spPr>
          <a:xfrm>
            <a:off x="0" y="0"/>
            <a:ext cx="12192000" cy="1510505"/>
          </a:xfrm>
          <a:prstGeom prst="rect">
            <a:avLst/>
          </a:prstGeom>
          <a:solidFill>
            <a:srgbClr val="3B3D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DCBC0AC4-38B2-E9FA-3D4B-2D6AD7494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0"/>
            <a:ext cx="12191999" cy="1510502"/>
          </a:xfrm>
        </p:spPr>
        <p:txBody>
          <a:bodyPr>
            <a:noAutofit/>
          </a:bodyPr>
          <a:lstStyle/>
          <a:p>
            <a:pPr algn="ctr"/>
            <a:r>
              <a:rPr lang="pl-PL" sz="2000" b="1" dirty="0">
                <a:solidFill>
                  <a:schemeClr val="bg1"/>
                </a:solidFill>
                <a:latin typeface="+mn-lt"/>
              </a:rPr>
              <a:t>Zmiana programu Fundusze Europejskie dla Mazowsza 2021-2027</a:t>
            </a:r>
            <a:br>
              <a:rPr lang="pl-PL" sz="2000" b="1" dirty="0">
                <a:solidFill>
                  <a:schemeClr val="bg1"/>
                </a:solidFill>
                <a:latin typeface="+mn-lt"/>
              </a:rPr>
            </a:br>
            <a:r>
              <a:rPr lang="pl-PL" sz="2000" b="1" dirty="0">
                <a:solidFill>
                  <a:schemeClr val="bg1"/>
                </a:solidFill>
                <a:latin typeface="+mn-lt"/>
              </a:rPr>
              <a:t>związana z ustanowieniem Platformy na rzecz Technologii Strategicznych dla Europy (STEP)</a:t>
            </a:r>
          </a:p>
        </p:txBody>
      </p:sp>
      <p:grpSp>
        <p:nvGrpSpPr>
          <p:cNvPr id="5" name="Grupa 4">
            <a:extLst>
              <a:ext uri="{FF2B5EF4-FFF2-40B4-BE49-F238E27FC236}">
                <a16:creationId xmlns:a16="http://schemas.microsoft.com/office/drawing/2014/main" id="{C064E3B0-0253-1F28-2CC8-B11087554904}"/>
              </a:ext>
            </a:extLst>
          </p:cNvPr>
          <p:cNvGrpSpPr/>
          <p:nvPr/>
        </p:nvGrpSpPr>
        <p:grpSpPr>
          <a:xfrm>
            <a:off x="968632" y="6008698"/>
            <a:ext cx="10334368" cy="45720"/>
            <a:chOff x="745525" y="5868998"/>
            <a:chExt cx="10334368" cy="45720"/>
          </a:xfrm>
        </p:grpSpPr>
        <p:sp>
          <p:nvSpPr>
            <p:cNvPr id="6" name="Prostokąt 5">
              <a:extLst>
                <a:ext uri="{FF2B5EF4-FFF2-40B4-BE49-F238E27FC236}">
                  <a16:creationId xmlns:a16="http://schemas.microsoft.com/office/drawing/2014/main" id="{9AD536D4-779F-BDF7-2D08-EE0C03E82A8A}"/>
                </a:ext>
              </a:extLst>
            </p:cNvPr>
            <p:cNvSpPr/>
            <p:nvPr/>
          </p:nvSpPr>
          <p:spPr>
            <a:xfrm>
              <a:off x="745525" y="5868999"/>
              <a:ext cx="4805090" cy="45719"/>
            </a:xfrm>
            <a:prstGeom prst="rect">
              <a:avLst/>
            </a:prstGeom>
            <a:solidFill>
              <a:srgbClr val="BDE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highlight>
                  <a:srgbClr val="FFFF00"/>
                </a:highlight>
              </a:endParaRPr>
            </a:p>
          </p:txBody>
        </p:sp>
        <p:sp>
          <p:nvSpPr>
            <p:cNvPr id="7" name="Prostokąt 6">
              <a:extLst>
                <a:ext uri="{FF2B5EF4-FFF2-40B4-BE49-F238E27FC236}">
                  <a16:creationId xmlns:a16="http://schemas.microsoft.com/office/drawing/2014/main" id="{14029052-73AB-AE34-78AB-D20D9EB25057}"/>
                </a:ext>
              </a:extLst>
            </p:cNvPr>
            <p:cNvSpPr/>
            <p:nvPr/>
          </p:nvSpPr>
          <p:spPr>
            <a:xfrm>
              <a:off x="5550615" y="5868998"/>
              <a:ext cx="5529278" cy="45719"/>
            </a:xfrm>
            <a:prstGeom prst="rect">
              <a:avLst/>
            </a:prstGeom>
            <a:solidFill>
              <a:srgbClr val="3B3D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highlight>
                  <a:srgbClr val="FFFF00"/>
                </a:highlight>
              </a:endParaRPr>
            </a:p>
          </p:txBody>
        </p:sp>
      </p:grp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8BCD3A20-55E4-4A11-E31C-512A6BE64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0EB6-D2B1-4917-BC50-4681ECFB33D7}" type="slidenum">
              <a:rPr lang="pl-PL" smtClean="0"/>
              <a:t>19</a:t>
            </a:fld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84F0C8D-641E-A83D-3208-D4F89011BB98}"/>
              </a:ext>
            </a:extLst>
          </p:cNvPr>
          <p:cNvSpPr txBox="1">
            <a:spLocks/>
          </p:cNvSpPr>
          <p:nvPr/>
        </p:nvSpPr>
        <p:spPr>
          <a:xfrm>
            <a:off x="723900" y="1621971"/>
            <a:ext cx="10414000" cy="434100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pl-PL" sz="2000" b="1" dirty="0"/>
              <a:t>Trwają prace nad utworzeniem nowego Priorytetu XII, dotyczącego STEP, czyli Platformy na rzecz Technologii Strategicznych dla Europy</a:t>
            </a:r>
          </a:p>
          <a:p>
            <a:pPr>
              <a:lnSpc>
                <a:spcPct val="100000"/>
              </a:lnSpc>
            </a:pPr>
            <a:r>
              <a:rPr lang="pl-PL" sz="2000" dirty="0"/>
              <a:t>1 marca 2024 r. weszło w życie rozporządzenie Parlamentu Europejskiego i Rady (UE) 2024/795 </a:t>
            </a:r>
            <a:br>
              <a:rPr lang="pl-PL" sz="2000" dirty="0"/>
            </a:br>
            <a:r>
              <a:rPr lang="pl-PL" sz="2000" dirty="0"/>
              <a:t>z dnia 29 lutego 2024 r. w sprawie ustanowienia Platformy na rzecz Technologii Strategicznych dla Europy (STEP).</a:t>
            </a:r>
          </a:p>
          <a:p>
            <a:pPr>
              <a:lnSpc>
                <a:spcPct val="100000"/>
              </a:lnSpc>
            </a:pPr>
            <a:r>
              <a:rPr lang="pl-PL" sz="2000" dirty="0"/>
              <a:t>działania w ramach Priorytetu XII ukierunkowane będą na wspieranie rozwoju lub wytwarzania technologii krytycznych* dla całej Unii Europejskiej w sektorze biotechnologii, w tym </a:t>
            </a:r>
            <a:r>
              <a:rPr lang="pl-PL" sz="2000"/>
              <a:t>metod </a:t>
            </a:r>
            <a:br>
              <a:rPr lang="pl-PL" sz="2000"/>
            </a:br>
            <a:r>
              <a:rPr lang="pl-PL" sz="2000"/>
              <a:t>i </a:t>
            </a:r>
            <a:r>
              <a:rPr lang="pl-PL" sz="2000" dirty="0"/>
              <a:t>produktów leczniczych znajdujących się w unijnym wykazie produktów leczniczych o krytycznym znaczeniu – i ich składników. Inwestycje przyczyniające się do realizacji celów STEP będą ukierunkowane przede wszystkim na badania służące opracowaniu nowych metod leczenia </a:t>
            </a:r>
            <a:br>
              <a:rPr lang="pl-PL" sz="2000" dirty="0"/>
            </a:br>
            <a:r>
              <a:rPr lang="pl-PL" sz="2000" dirty="0"/>
              <a:t>z wykorzystaniem terapii genowej.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pl-PL" sz="1600" dirty="0">
                <a:cs typeface="Calibri"/>
              </a:rPr>
              <a:t>* Technologie krytyczne wnoszą na rynek wewnętrzny innowacyjny, najnowocześniejszy i przełomowy element o znaczącym potencjale gospodarczym lub/i przyczyniają się do ograniczania lub zwalczania strategicznej zależności Unii.</a:t>
            </a:r>
          </a:p>
        </p:txBody>
      </p:sp>
    </p:spTree>
    <p:extLst>
      <p:ext uri="{BB962C8B-B14F-4D97-AF65-F5344CB8AC3E}">
        <p14:creationId xmlns:p14="http://schemas.microsoft.com/office/powerpoint/2010/main" val="10923474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>
            <a:extLst>
              <a:ext uri="{FF2B5EF4-FFF2-40B4-BE49-F238E27FC236}">
                <a16:creationId xmlns:a16="http://schemas.microsoft.com/office/drawing/2014/main" id="{CC7ED7EE-A0A5-F82F-B9CD-55606EBC56F3}"/>
              </a:ext>
            </a:extLst>
          </p:cNvPr>
          <p:cNvSpPr/>
          <p:nvPr/>
        </p:nvSpPr>
        <p:spPr>
          <a:xfrm>
            <a:off x="0" y="0"/>
            <a:ext cx="12192000" cy="1510505"/>
          </a:xfrm>
          <a:prstGeom prst="rect">
            <a:avLst/>
          </a:prstGeom>
          <a:solidFill>
            <a:srgbClr val="3B3D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DCBC0AC4-38B2-E9FA-3D4B-2D6AD7494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7400" y="18494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pl-PL" sz="3200" b="1" dirty="0">
                <a:solidFill>
                  <a:schemeClr val="bg1"/>
                </a:solidFill>
                <a:latin typeface="+mn-lt"/>
              </a:rPr>
              <a:t>ALOKACJA PROGRAMU FEM 2021-2027 W </a:t>
            </a:r>
            <a:r>
              <a:rPr lang="pl-PL" sz="3200" b="1" dirty="0">
                <a:solidFill>
                  <a:srgbClr val="FF0000"/>
                </a:solidFill>
                <a:latin typeface="+mn-lt"/>
              </a:rPr>
              <a:t>EUR</a:t>
            </a:r>
            <a:endParaRPr lang="pl-PL" sz="3200" b="1" dirty="0">
              <a:solidFill>
                <a:srgbClr val="FF0000"/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730692-C721-CAFF-7F20-B2707B0121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22492"/>
            <a:ext cx="10515600" cy="3741770"/>
          </a:xfrm>
        </p:spPr>
        <p:txBody>
          <a:bodyPr numCol="1"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600"/>
              </a:spcBef>
              <a:buNone/>
            </a:pPr>
            <a:r>
              <a:rPr lang="pl-PL" sz="2400" b="1" dirty="0">
                <a:ea typeface="MS Mincho" panose="02020609040205080304" pitchFamily="49" charset="-128"/>
                <a:cs typeface="Times New Roman" panose="02020603050405020304" pitchFamily="18" charset="0"/>
              </a:rPr>
              <a:t>Priorytety I-XI</a:t>
            </a: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None/>
            </a:pPr>
            <a:r>
              <a:rPr kumimoji="0" lang="pl-PL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MS Mincho" panose="02020609040205080304" pitchFamily="49" charset="-128"/>
                <a:cs typeface="Times New Roman" panose="02020603050405020304" pitchFamily="18" charset="0"/>
              </a:rPr>
              <a:t>2 096 611 002 – </a:t>
            </a:r>
            <a:r>
              <a:rPr kumimoji="0" lang="pl-PL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MS Mincho" panose="02020609040205080304" pitchFamily="49" charset="-128"/>
                <a:cs typeface="Times New Roman" panose="02020603050405020304" pitchFamily="18" charset="0"/>
              </a:rPr>
              <a:t>332 131 271 (elastyczność)</a:t>
            </a:r>
            <a:r>
              <a:rPr lang="pl-PL" sz="2400" b="1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None/>
            </a:pPr>
            <a:r>
              <a:rPr lang="pl-PL" sz="2400" b="1" dirty="0">
                <a:ea typeface="MS Mincho" panose="02020609040205080304" pitchFamily="49" charset="-128"/>
                <a:cs typeface="Times New Roman" panose="02020603050405020304" pitchFamily="18" charset="0"/>
              </a:rPr>
              <a:t>1 764 479 731 EUR</a:t>
            </a: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None/>
            </a:pPr>
            <a:endParaRPr lang="pl-PL" sz="2000" b="1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30000"/>
              </a:lnSpc>
              <a:spcBef>
                <a:spcPts val="600"/>
              </a:spcBef>
              <a:buNone/>
            </a:pPr>
            <a:endParaRPr lang="pl-PL" sz="2000" b="1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30000"/>
              </a:lnSpc>
              <a:spcBef>
                <a:spcPts val="600"/>
              </a:spcBef>
              <a:buNone/>
            </a:pPr>
            <a:endParaRPr lang="pl-PL" sz="2000" b="1" dirty="0"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grpSp>
        <p:nvGrpSpPr>
          <p:cNvPr id="5" name="Grupa 4">
            <a:extLst>
              <a:ext uri="{FF2B5EF4-FFF2-40B4-BE49-F238E27FC236}">
                <a16:creationId xmlns:a16="http://schemas.microsoft.com/office/drawing/2014/main" id="{C064E3B0-0253-1F28-2CC8-B11087554904}"/>
              </a:ext>
            </a:extLst>
          </p:cNvPr>
          <p:cNvGrpSpPr/>
          <p:nvPr/>
        </p:nvGrpSpPr>
        <p:grpSpPr>
          <a:xfrm>
            <a:off x="968632" y="6008698"/>
            <a:ext cx="10334368" cy="45720"/>
            <a:chOff x="745525" y="5868998"/>
            <a:chExt cx="10334368" cy="45720"/>
          </a:xfrm>
        </p:grpSpPr>
        <p:sp>
          <p:nvSpPr>
            <p:cNvPr id="6" name="Prostokąt 5">
              <a:extLst>
                <a:ext uri="{FF2B5EF4-FFF2-40B4-BE49-F238E27FC236}">
                  <a16:creationId xmlns:a16="http://schemas.microsoft.com/office/drawing/2014/main" id="{9AD536D4-779F-BDF7-2D08-EE0C03E82A8A}"/>
                </a:ext>
              </a:extLst>
            </p:cNvPr>
            <p:cNvSpPr/>
            <p:nvPr/>
          </p:nvSpPr>
          <p:spPr>
            <a:xfrm>
              <a:off x="745525" y="5868999"/>
              <a:ext cx="4805090" cy="45719"/>
            </a:xfrm>
            <a:prstGeom prst="rect">
              <a:avLst/>
            </a:prstGeom>
            <a:solidFill>
              <a:srgbClr val="BDE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 dirty="0">
                <a:highlight>
                  <a:srgbClr val="FFFF00"/>
                </a:highlight>
              </a:endParaRPr>
            </a:p>
          </p:txBody>
        </p:sp>
        <p:sp>
          <p:nvSpPr>
            <p:cNvPr id="7" name="Prostokąt 6">
              <a:extLst>
                <a:ext uri="{FF2B5EF4-FFF2-40B4-BE49-F238E27FC236}">
                  <a16:creationId xmlns:a16="http://schemas.microsoft.com/office/drawing/2014/main" id="{14029052-73AB-AE34-78AB-D20D9EB25057}"/>
                </a:ext>
              </a:extLst>
            </p:cNvPr>
            <p:cNvSpPr/>
            <p:nvPr/>
          </p:nvSpPr>
          <p:spPr>
            <a:xfrm>
              <a:off x="5550615" y="5868998"/>
              <a:ext cx="5529278" cy="45719"/>
            </a:xfrm>
            <a:prstGeom prst="rect">
              <a:avLst/>
            </a:prstGeom>
            <a:solidFill>
              <a:srgbClr val="3B3D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 dirty="0">
                <a:highlight>
                  <a:srgbClr val="FFFF00"/>
                </a:highlight>
              </a:endParaRPr>
            </a:p>
          </p:txBody>
        </p:sp>
      </p:grpSp>
      <p:sp>
        <p:nvSpPr>
          <p:cNvPr id="10" name="Strzałka zakrzywiona w prawo 6">
            <a:extLst>
              <a:ext uri="{FF2B5EF4-FFF2-40B4-BE49-F238E27FC236}">
                <a16:creationId xmlns:a16="http://schemas.microsoft.com/office/drawing/2014/main" id="{54F5187F-BF47-61C2-9626-121317B66D32}"/>
              </a:ext>
            </a:extLst>
          </p:cNvPr>
          <p:cNvSpPr/>
          <p:nvPr/>
        </p:nvSpPr>
        <p:spPr>
          <a:xfrm>
            <a:off x="2087906" y="2583268"/>
            <a:ext cx="1848826" cy="2735385"/>
          </a:xfrm>
          <a:prstGeom prst="curvedRightArrow">
            <a:avLst/>
          </a:prstGeom>
          <a:solidFill>
            <a:srgbClr val="ED7D31"/>
          </a:solidFill>
          <a:ln w="12700" cap="flat" cmpd="sng" algn="ctr">
            <a:solidFill>
              <a:srgbClr val="ED7D31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Strzałka zakrzywiona w lewo 7">
            <a:extLst>
              <a:ext uri="{FF2B5EF4-FFF2-40B4-BE49-F238E27FC236}">
                <a16:creationId xmlns:a16="http://schemas.microsoft.com/office/drawing/2014/main" id="{0B55E039-9F18-3B8A-2AD4-7718B97DD068}"/>
              </a:ext>
            </a:extLst>
          </p:cNvPr>
          <p:cNvSpPr/>
          <p:nvPr/>
        </p:nvSpPr>
        <p:spPr>
          <a:xfrm>
            <a:off x="7935745" y="2583268"/>
            <a:ext cx="1848826" cy="2860431"/>
          </a:xfrm>
          <a:prstGeom prst="curvedLeftArrow">
            <a:avLst/>
          </a:prstGeom>
          <a:solidFill>
            <a:srgbClr val="ED7D31"/>
          </a:solidFill>
          <a:ln w="12700" cap="flat" cmpd="sng" algn="ctr">
            <a:solidFill>
              <a:srgbClr val="ED7D31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9" name="pole tekstowe 28">
            <a:extLst>
              <a:ext uri="{FF2B5EF4-FFF2-40B4-BE49-F238E27FC236}">
                <a16:creationId xmlns:a16="http://schemas.microsoft.com/office/drawing/2014/main" id="{44778E65-0E36-EB27-F683-2BCA105C18F7}"/>
              </a:ext>
            </a:extLst>
          </p:cNvPr>
          <p:cNvSpPr txBox="1"/>
          <p:nvPr/>
        </p:nvSpPr>
        <p:spPr>
          <a:xfrm>
            <a:off x="3936732" y="3876574"/>
            <a:ext cx="20694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b="1" dirty="0"/>
          </a:p>
          <a:p>
            <a:pPr algn="ctr"/>
            <a:r>
              <a:rPr lang="pl-PL" b="1" dirty="0"/>
              <a:t>EFRR</a:t>
            </a:r>
          </a:p>
          <a:p>
            <a:r>
              <a:rPr lang="pl-PL" b="1" dirty="0"/>
              <a:t>1 267 641 631 EUR</a:t>
            </a:r>
          </a:p>
        </p:txBody>
      </p:sp>
      <p:sp>
        <p:nvSpPr>
          <p:cNvPr id="35" name="pole tekstowe 34">
            <a:extLst>
              <a:ext uri="{FF2B5EF4-FFF2-40B4-BE49-F238E27FC236}">
                <a16:creationId xmlns:a16="http://schemas.microsoft.com/office/drawing/2014/main" id="{C7CEE369-2C58-44BE-F79D-AD4377D3EDB2}"/>
              </a:ext>
            </a:extLst>
          </p:cNvPr>
          <p:cNvSpPr txBox="1"/>
          <p:nvPr/>
        </p:nvSpPr>
        <p:spPr>
          <a:xfrm>
            <a:off x="6096001" y="4123868"/>
            <a:ext cx="1839744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pl-PL" b="1" dirty="0"/>
              <a:t>EFS +</a:t>
            </a:r>
          </a:p>
          <a:p>
            <a:r>
              <a:rPr lang="pl-PL" b="1" dirty="0"/>
              <a:t>496 838 100 EUR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43B6E254-D66A-0F77-036D-EB8357E917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0EB6-D2B1-4917-BC50-4681ECFB33D7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591793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64B6D7D-E337-3AA9-676F-728CD8BB89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453057"/>
          </a:xfrm>
        </p:spPr>
        <p:txBody>
          <a:bodyPr>
            <a:normAutofit/>
          </a:bodyPr>
          <a:lstStyle/>
          <a:p>
            <a:r>
              <a:rPr lang="pl-PL" sz="3600" b="1" dirty="0"/>
              <a:t>Dziękuję za uwagę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09EF98E8-B61A-467B-2D7B-9F9BA9656F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07736" y="3204594"/>
            <a:ext cx="9060264" cy="2053206"/>
          </a:xfrm>
        </p:spPr>
        <p:txBody>
          <a:bodyPr>
            <a:normAutofit fontScale="62500" lnSpcReduction="20000"/>
          </a:bodyPr>
          <a:lstStyle/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pl-PL" altLang="pl-PL" sz="1600" b="1" dirty="0">
              <a:latin typeface="+mj-lt"/>
            </a:endParaRP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pl-PL" altLang="pl-PL" sz="2100" b="1" dirty="0">
              <a:latin typeface="+mj-lt"/>
            </a:endParaRP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pl-PL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dr Marcin Wajda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pl-PL" sz="3200" b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pl-PL" sz="29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Dyrektor Departamentu Rozwoju Regionalnego i Funduszy Europejskich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pl-PL" sz="29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spcBef>
                <a:spcPct val="0"/>
              </a:spcBef>
              <a:buNone/>
              <a:defRPr/>
            </a:pPr>
            <a:r>
              <a:rPr lang="pl-PL" altLang="pl-PL" sz="2900" dirty="0">
                <a:latin typeface="Calibri" panose="020F0502020204030204" pitchFamily="34" charset="0"/>
                <a:ea typeface="Calibri" panose="020F0502020204030204" pitchFamily="34" charset="0"/>
              </a:rPr>
              <a:t>Urząd Marszałkowski Województwa Mazowieckiego w Warszawie</a:t>
            </a:r>
          </a:p>
          <a:p>
            <a:pPr algn="ctr">
              <a:spcBef>
                <a:spcPct val="0"/>
              </a:spcBef>
              <a:buNone/>
              <a:defRPr/>
            </a:pPr>
            <a:r>
              <a:rPr lang="pl-PL" altLang="pl-PL" sz="2900" dirty="0">
                <a:latin typeface="Calibri" panose="020F0502020204030204" pitchFamily="34" charset="0"/>
                <a:ea typeface="Calibri" panose="020F0502020204030204" pitchFamily="34" charset="0"/>
              </a:rPr>
              <a:t>ul. B. Brechta 7, 03-472 Warszawa</a:t>
            </a:r>
          </a:p>
          <a:p>
            <a:pPr algn="ctr">
              <a:spcBef>
                <a:spcPct val="0"/>
              </a:spcBef>
              <a:buNone/>
              <a:defRPr/>
            </a:pPr>
            <a:r>
              <a:rPr lang="pl-PL" altLang="pl-PL" sz="2900" dirty="0">
                <a:latin typeface="Calibri" panose="020F0502020204030204" pitchFamily="34" charset="0"/>
                <a:ea typeface="Calibri" panose="020F0502020204030204" pitchFamily="34" charset="0"/>
              </a:rPr>
              <a:t>tel. 225979751; 225979755</a:t>
            </a:r>
          </a:p>
          <a:p>
            <a:pPr algn="ctr">
              <a:spcBef>
                <a:spcPct val="0"/>
              </a:spcBef>
              <a:buNone/>
              <a:defRPr/>
            </a:pPr>
            <a:r>
              <a:rPr lang="pl-PL" altLang="pl-PL" sz="2900" dirty="0">
                <a:latin typeface="Calibri" panose="020F0502020204030204" pitchFamily="34" charset="0"/>
                <a:ea typeface="Calibri" panose="020F0502020204030204" pitchFamily="34" charset="0"/>
              </a:rPr>
              <a:t>e-mail: dsrr@mazovia.pl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136673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>
            <a:extLst>
              <a:ext uri="{FF2B5EF4-FFF2-40B4-BE49-F238E27FC236}">
                <a16:creationId xmlns:a16="http://schemas.microsoft.com/office/drawing/2014/main" id="{CC7ED7EE-A0A5-F82F-B9CD-55606EBC56F3}"/>
              </a:ext>
            </a:extLst>
          </p:cNvPr>
          <p:cNvSpPr/>
          <p:nvPr/>
        </p:nvSpPr>
        <p:spPr>
          <a:xfrm>
            <a:off x="0" y="0"/>
            <a:ext cx="12192000" cy="1510505"/>
          </a:xfrm>
          <a:prstGeom prst="rect">
            <a:avLst/>
          </a:prstGeom>
          <a:solidFill>
            <a:srgbClr val="3B3D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DCBC0AC4-38B2-E9FA-3D4B-2D6AD7494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7400" y="184942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br>
              <a:rPr lang="pl-PL" sz="3600" b="1" dirty="0">
                <a:solidFill>
                  <a:schemeClr val="bg1"/>
                </a:solidFill>
                <a:latin typeface="+mn-lt"/>
              </a:rPr>
            </a:br>
            <a:r>
              <a:rPr lang="pl-PL" sz="3600" b="1" dirty="0">
                <a:solidFill>
                  <a:schemeClr val="bg1"/>
                </a:solidFill>
                <a:latin typeface="+mn-lt"/>
              </a:rPr>
              <a:t>ALOKACJA PROGRAMU FEM 2021-2027 W </a:t>
            </a:r>
            <a:r>
              <a:rPr lang="pl-PL" sz="3600" b="1" dirty="0">
                <a:solidFill>
                  <a:srgbClr val="FF0000"/>
                </a:solidFill>
                <a:latin typeface="+mn-lt"/>
              </a:rPr>
              <a:t>PLN</a:t>
            </a:r>
            <a:br>
              <a:rPr lang="pl-PL" sz="3600" b="1" dirty="0">
                <a:solidFill>
                  <a:schemeClr val="bg1"/>
                </a:solidFill>
                <a:latin typeface="+mn-lt"/>
              </a:rPr>
            </a:br>
            <a:endParaRPr lang="pl-PL" sz="3600" b="1" dirty="0">
              <a:solidFill>
                <a:schemeClr val="bg1"/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730692-C721-CAFF-7F20-B2707B0121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5192"/>
            <a:ext cx="10515600" cy="3741770"/>
          </a:xfrm>
        </p:spPr>
        <p:txBody>
          <a:bodyPr numCol="1">
            <a:noAutofit/>
          </a:bodyPr>
          <a:lstStyle/>
          <a:p>
            <a:pPr marL="0" indent="0" algn="ctr">
              <a:lnSpc>
                <a:spcPct val="130000"/>
              </a:lnSpc>
              <a:spcBef>
                <a:spcPts val="600"/>
              </a:spcBef>
              <a:buNone/>
            </a:pPr>
            <a:r>
              <a:rPr lang="pl-PL" sz="2400" b="1" dirty="0">
                <a:ea typeface="MS Mincho" panose="02020609040205080304" pitchFamily="49" charset="-128"/>
                <a:cs typeface="Times New Roman" panose="02020603050405020304" pitchFamily="18" charset="0"/>
              </a:rPr>
              <a:t>Priorytety I-XI</a:t>
            </a: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None/>
            </a:pPr>
            <a:r>
              <a:rPr lang="pl-PL" sz="10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ALOKACJA - wartość środków UE, </a:t>
            </a:r>
            <a:br>
              <a:rPr lang="pl-PL" sz="10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r>
              <a:rPr lang="pl-PL" sz="10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jaka może być objęta umowami/decyzjami </a:t>
            </a:r>
            <a:br>
              <a:rPr lang="pl-PL" sz="10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r>
              <a:rPr lang="pl-PL" sz="10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w całym okresie programowania </a:t>
            </a:r>
            <a:br>
              <a:rPr lang="pl-PL" sz="10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r>
              <a:rPr lang="pl-PL" sz="10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2021-2027</a:t>
            </a:r>
            <a:endParaRPr lang="pl-PL" sz="1000" b="1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None/>
            </a:pPr>
            <a:r>
              <a:rPr lang="pl-PL" sz="2400" b="1" dirty="0">
                <a:ea typeface="MS Mincho" panose="02020609040205080304" pitchFamily="49" charset="-128"/>
                <a:cs typeface="Times New Roman" panose="02020603050405020304" pitchFamily="18" charset="0"/>
              </a:rPr>
              <a:t>7 543 086 005 PLN</a:t>
            </a: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None/>
            </a:pPr>
            <a:r>
              <a:rPr kumimoji="0" lang="pl-PL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(obowiązujący kurs EUR – 4,2738 PLN)</a:t>
            </a:r>
            <a:endParaRPr lang="pl-PL" sz="2400" b="1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30000"/>
              </a:lnSpc>
              <a:spcBef>
                <a:spcPts val="600"/>
              </a:spcBef>
              <a:buNone/>
            </a:pPr>
            <a:endParaRPr lang="pl-PL" sz="2000" b="1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30000"/>
              </a:lnSpc>
              <a:spcBef>
                <a:spcPts val="600"/>
              </a:spcBef>
              <a:buNone/>
            </a:pPr>
            <a:endParaRPr lang="pl-PL" sz="2000" b="1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30000"/>
              </a:lnSpc>
              <a:spcBef>
                <a:spcPts val="600"/>
              </a:spcBef>
              <a:buNone/>
            </a:pPr>
            <a:endParaRPr lang="pl-PL" sz="2000" b="1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30000"/>
              </a:lnSpc>
              <a:spcBef>
                <a:spcPts val="600"/>
              </a:spcBef>
              <a:buNone/>
            </a:pPr>
            <a:endParaRPr lang="pl-PL" sz="2000" b="1" dirty="0"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grpSp>
        <p:nvGrpSpPr>
          <p:cNvPr id="5" name="Grupa 4">
            <a:extLst>
              <a:ext uri="{FF2B5EF4-FFF2-40B4-BE49-F238E27FC236}">
                <a16:creationId xmlns:a16="http://schemas.microsoft.com/office/drawing/2014/main" id="{C064E3B0-0253-1F28-2CC8-B11087554904}"/>
              </a:ext>
            </a:extLst>
          </p:cNvPr>
          <p:cNvGrpSpPr/>
          <p:nvPr/>
        </p:nvGrpSpPr>
        <p:grpSpPr>
          <a:xfrm>
            <a:off x="968632" y="6008698"/>
            <a:ext cx="10334368" cy="45720"/>
            <a:chOff x="745525" y="5868998"/>
            <a:chExt cx="10334368" cy="45720"/>
          </a:xfrm>
        </p:grpSpPr>
        <p:sp>
          <p:nvSpPr>
            <p:cNvPr id="6" name="Prostokąt 5">
              <a:extLst>
                <a:ext uri="{FF2B5EF4-FFF2-40B4-BE49-F238E27FC236}">
                  <a16:creationId xmlns:a16="http://schemas.microsoft.com/office/drawing/2014/main" id="{9AD536D4-779F-BDF7-2D08-EE0C03E82A8A}"/>
                </a:ext>
              </a:extLst>
            </p:cNvPr>
            <p:cNvSpPr/>
            <p:nvPr/>
          </p:nvSpPr>
          <p:spPr>
            <a:xfrm>
              <a:off x="745525" y="5868999"/>
              <a:ext cx="4805090" cy="45719"/>
            </a:xfrm>
            <a:prstGeom prst="rect">
              <a:avLst/>
            </a:prstGeom>
            <a:solidFill>
              <a:srgbClr val="BDE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 dirty="0">
                <a:highlight>
                  <a:srgbClr val="FFFF00"/>
                </a:highlight>
              </a:endParaRPr>
            </a:p>
          </p:txBody>
        </p:sp>
        <p:sp>
          <p:nvSpPr>
            <p:cNvPr id="7" name="Prostokąt 6">
              <a:extLst>
                <a:ext uri="{FF2B5EF4-FFF2-40B4-BE49-F238E27FC236}">
                  <a16:creationId xmlns:a16="http://schemas.microsoft.com/office/drawing/2014/main" id="{14029052-73AB-AE34-78AB-D20D9EB25057}"/>
                </a:ext>
              </a:extLst>
            </p:cNvPr>
            <p:cNvSpPr/>
            <p:nvPr/>
          </p:nvSpPr>
          <p:spPr>
            <a:xfrm>
              <a:off x="5550615" y="5868998"/>
              <a:ext cx="5529278" cy="45719"/>
            </a:xfrm>
            <a:prstGeom prst="rect">
              <a:avLst/>
            </a:prstGeom>
            <a:solidFill>
              <a:srgbClr val="3B3D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 dirty="0">
                <a:highlight>
                  <a:srgbClr val="FFFF00"/>
                </a:highlight>
              </a:endParaRPr>
            </a:p>
          </p:txBody>
        </p:sp>
      </p:grpSp>
      <p:sp>
        <p:nvSpPr>
          <p:cNvPr id="10" name="Strzałka zakrzywiona w prawo 6">
            <a:extLst>
              <a:ext uri="{FF2B5EF4-FFF2-40B4-BE49-F238E27FC236}">
                <a16:creationId xmlns:a16="http://schemas.microsoft.com/office/drawing/2014/main" id="{54F5187F-BF47-61C2-9626-121317B66D32}"/>
              </a:ext>
            </a:extLst>
          </p:cNvPr>
          <p:cNvSpPr/>
          <p:nvPr/>
        </p:nvSpPr>
        <p:spPr>
          <a:xfrm>
            <a:off x="2087906" y="2583268"/>
            <a:ext cx="1848826" cy="2735385"/>
          </a:xfrm>
          <a:prstGeom prst="curvedRightArrow">
            <a:avLst/>
          </a:prstGeom>
          <a:solidFill>
            <a:srgbClr val="ED7D31"/>
          </a:solidFill>
          <a:ln w="12700" cap="flat" cmpd="sng" algn="ctr">
            <a:solidFill>
              <a:srgbClr val="ED7D31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Strzałka zakrzywiona w lewo 7">
            <a:extLst>
              <a:ext uri="{FF2B5EF4-FFF2-40B4-BE49-F238E27FC236}">
                <a16:creationId xmlns:a16="http://schemas.microsoft.com/office/drawing/2014/main" id="{0B55E039-9F18-3B8A-2AD4-7718B97DD068}"/>
              </a:ext>
            </a:extLst>
          </p:cNvPr>
          <p:cNvSpPr/>
          <p:nvPr/>
        </p:nvSpPr>
        <p:spPr>
          <a:xfrm>
            <a:off x="7935745" y="2583268"/>
            <a:ext cx="1848826" cy="2860431"/>
          </a:xfrm>
          <a:prstGeom prst="curvedLeftArrow">
            <a:avLst/>
          </a:prstGeom>
          <a:solidFill>
            <a:srgbClr val="ED7D31"/>
          </a:solidFill>
          <a:ln w="12700" cap="flat" cmpd="sng" algn="ctr">
            <a:solidFill>
              <a:srgbClr val="ED7D31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9" name="pole tekstowe 28">
            <a:extLst>
              <a:ext uri="{FF2B5EF4-FFF2-40B4-BE49-F238E27FC236}">
                <a16:creationId xmlns:a16="http://schemas.microsoft.com/office/drawing/2014/main" id="{44778E65-0E36-EB27-F683-2BCA105C18F7}"/>
              </a:ext>
            </a:extLst>
          </p:cNvPr>
          <p:cNvSpPr txBox="1"/>
          <p:nvPr/>
        </p:nvSpPr>
        <p:spPr>
          <a:xfrm>
            <a:off x="3936732" y="4123867"/>
            <a:ext cx="20694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b="1" dirty="0"/>
          </a:p>
          <a:p>
            <a:pPr algn="ctr"/>
            <a:r>
              <a:rPr lang="pl-PL" b="1" dirty="0"/>
              <a:t>EFRR</a:t>
            </a:r>
          </a:p>
          <a:p>
            <a:r>
              <a:rPr lang="pl-PL" b="1" dirty="0"/>
              <a:t>5 419 636 988 PLN</a:t>
            </a:r>
          </a:p>
        </p:txBody>
      </p:sp>
      <p:sp>
        <p:nvSpPr>
          <p:cNvPr id="35" name="pole tekstowe 34">
            <a:extLst>
              <a:ext uri="{FF2B5EF4-FFF2-40B4-BE49-F238E27FC236}">
                <a16:creationId xmlns:a16="http://schemas.microsoft.com/office/drawing/2014/main" id="{C7CEE369-2C58-44BE-F79D-AD4377D3EDB2}"/>
              </a:ext>
            </a:extLst>
          </p:cNvPr>
          <p:cNvSpPr txBox="1"/>
          <p:nvPr/>
        </p:nvSpPr>
        <p:spPr>
          <a:xfrm>
            <a:off x="6006164" y="4422178"/>
            <a:ext cx="1929581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pl-PL" b="1" dirty="0"/>
              <a:t>EFS +</a:t>
            </a:r>
          </a:p>
          <a:p>
            <a:r>
              <a:rPr lang="pl-PL" b="1" dirty="0"/>
              <a:t>2 123 449 017 PLN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C1CD9E80-2155-E43D-204E-6DF711E15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0EB6-D2B1-4917-BC50-4681ECFB33D7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597538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>
            <a:extLst>
              <a:ext uri="{FF2B5EF4-FFF2-40B4-BE49-F238E27FC236}">
                <a16:creationId xmlns:a16="http://schemas.microsoft.com/office/drawing/2014/main" id="{CC7ED7EE-A0A5-F82F-B9CD-55606EBC56F3}"/>
              </a:ext>
            </a:extLst>
          </p:cNvPr>
          <p:cNvSpPr/>
          <p:nvPr/>
        </p:nvSpPr>
        <p:spPr>
          <a:xfrm>
            <a:off x="0" y="0"/>
            <a:ext cx="12192000" cy="1510505"/>
          </a:xfrm>
          <a:prstGeom prst="rect">
            <a:avLst/>
          </a:prstGeom>
          <a:solidFill>
            <a:srgbClr val="3B3D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DCBC0AC4-38B2-E9FA-3D4B-2D6AD7494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7400" y="18494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pl-PL" sz="3200" b="1" dirty="0">
                <a:solidFill>
                  <a:schemeClr val="bg1"/>
                </a:solidFill>
                <a:latin typeface="+mn-lt"/>
              </a:rPr>
              <a:t>REALIZACJA FEM 2021-2027 </a:t>
            </a:r>
            <a:endParaRPr lang="pl-PL" sz="3200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9787BD79-9B10-BCDD-AD45-D7F4CD4AA16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290872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5" name="Grupa 4">
            <a:extLst>
              <a:ext uri="{FF2B5EF4-FFF2-40B4-BE49-F238E27FC236}">
                <a16:creationId xmlns:a16="http://schemas.microsoft.com/office/drawing/2014/main" id="{C064E3B0-0253-1F28-2CC8-B11087554904}"/>
              </a:ext>
            </a:extLst>
          </p:cNvPr>
          <p:cNvGrpSpPr/>
          <p:nvPr/>
        </p:nvGrpSpPr>
        <p:grpSpPr>
          <a:xfrm>
            <a:off x="968632" y="6008698"/>
            <a:ext cx="10334368" cy="45720"/>
            <a:chOff x="745525" y="5868998"/>
            <a:chExt cx="10334368" cy="45720"/>
          </a:xfrm>
        </p:grpSpPr>
        <p:sp>
          <p:nvSpPr>
            <p:cNvPr id="6" name="Prostokąt 5">
              <a:extLst>
                <a:ext uri="{FF2B5EF4-FFF2-40B4-BE49-F238E27FC236}">
                  <a16:creationId xmlns:a16="http://schemas.microsoft.com/office/drawing/2014/main" id="{9AD536D4-779F-BDF7-2D08-EE0C03E82A8A}"/>
                </a:ext>
              </a:extLst>
            </p:cNvPr>
            <p:cNvSpPr/>
            <p:nvPr/>
          </p:nvSpPr>
          <p:spPr>
            <a:xfrm>
              <a:off x="745525" y="5868999"/>
              <a:ext cx="4805090" cy="45719"/>
            </a:xfrm>
            <a:prstGeom prst="rect">
              <a:avLst/>
            </a:prstGeom>
            <a:solidFill>
              <a:srgbClr val="BDE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 dirty="0">
                <a:highlight>
                  <a:srgbClr val="FFFF00"/>
                </a:highlight>
              </a:endParaRPr>
            </a:p>
          </p:txBody>
        </p:sp>
        <p:sp>
          <p:nvSpPr>
            <p:cNvPr id="7" name="Prostokąt 6">
              <a:extLst>
                <a:ext uri="{FF2B5EF4-FFF2-40B4-BE49-F238E27FC236}">
                  <a16:creationId xmlns:a16="http://schemas.microsoft.com/office/drawing/2014/main" id="{14029052-73AB-AE34-78AB-D20D9EB25057}"/>
                </a:ext>
              </a:extLst>
            </p:cNvPr>
            <p:cNvSpPr/>
            <p:nvPr/>
          </p:nvSpPr>
          <p:spPr>
            <a:xfrm>
              <a:off x="5550615" y="5868998"/>
              <a:ext cx="5529278" cy="45719"/>
            </a:xfrm>
            <a:prstGeom prst="rect">
              <a:avLst/>
            </a:prstGeom>
            <a:solidFill>
              <a:srgbClr val="3B3D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 dirty="0">
                <a:highlight>
                  <a:srgbClr val="FFFF00"/>
                </a:highlight>
              </a:endParaRPr>
            </a:p>
          </p:txBody>
        </p:sp>
      </p:grp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F9820295-E8B4-57CB-D733-D034FF38D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0EB6-D2B1-4917-BC50-4681ECFB33D7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164848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rostokąt 18">
            <a:extLst>
              <a:ext uri="{FF2B5EF4-FFF2-40B4-BE49-F238E27FC236}">
                <a16:creationId xmlns:a16="http://schemas.microsoft.com/office/drawing/2014/main" id="{533269CF-6A0F-0FC3-B9EB-8278C45EDE78}"/>
              </a:ext>
            </a:extLst>
          </p:cNvPr>
          <p:cNvSpPr/>
          <p:nvPr/>
        </p:nvSpPr>
        <p:spPr>
          <a:xfrm>
            <a:off x="-1" y="0"/>
            <a:ext cx="12192001" cy="1277839"/>
          </a:xfrm>
          <a:prstGeom prst="rect">
            <a:avLst/>
          </a:prstGeom>
          <a:solidFill>
            <a:srgbClr val="96C8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l-PL"/>
          </a:p>
        </p:txBody>
      </p:sp>
      <p:sp>
        <p:nvSpPr>
          <p:cNvPr id="2" name="Prostokąt 1">
            <a:extLst>
              <a:ext uri="{FF2B5EF4-FFF2-40B4-BE49-F238E27FC236}">
                <a16:creationId xmlns:a16="http://schemas.microsoft.com/office/drawing/2014/main" id="{01BA4DAF-164A-4EEE-9FCD-3B057C5EECAF}"/>
              </a:ext>
            </a:extLst>
          </p:cNvPr>
          <p:cNvSpPr/>
          <p:nvPr/>
        </p:nvSpPr>
        <p:spPr>
          <a:xfrm>
            <a:off x="9428646" y="1"/>
            <a:ext cx="2763354" cy="1277838"/>
          </a:xfrm>
          <a:prstGeom prst="rect">
            <a:avLst/>
          </a:prstGeom>
          <a:solidFill>
            <a:srgbClr val="3B3D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B89B508-3CBF-2C53-F905-1E6250732C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pl-PL" dirty="0"/>
          </a:p>
          <a:p>
            <a:endParaRPr lang="pl-PL" dirty="0"/>
          </a:p>
          <a:p>
            <a:pPr marL="0" indent="0">
              <a:buNone/>
            </a:pPr>
            <a:endParaRPr lang="pl-PL" dirty="0"/>
          </a:p>
        </p:txBody>
      </p:sp>
      <p:sp>
        <p:nvSpPr>
          <p:cNvPr id="13" name="Tytuł 1">
            <a:extLst>
              <a:ext uri="{FF2B5EF4-FFF2-40B4-BE49-F238E27FC236}">
                <a16:creationId xmlns:a16="http://schemas.microsoft.com/office/drawing/2014/main" id="{BBADF5E4-21E8-AB18-0791-36FE549439A6}"/>
              </a:ext>
            </a:extLst>
          </p:cNvPr>
          <p:cNvSpPr txBox="1">
            <a:spLocks/>
          </p:cNvSpPr>
          <p:nvPr/>
        </p:nvSpPr>
        <p:spPr>
          <a:xfrm>
            <a:off x="986589" y="215779"/>
            <a:ext cx="8916283" cy="8275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2800" b="1" dirty="0">
                <a:solidFill>
                  <a:srgbClr val="002060"/>
                </a:solidFill>
                <a:latin typeface="+mn-lt"/>
              </a:rPr>
              <a:t>ZAANGAŻOWANIE ALOKACJI W NABORY</a:t>
            </a:r>
          </a:p>
        </p:txBody>
      </p:sp>
      <p:grpSp>
        <p:nvGrpSpPr>
          <p:cNvPr id="14" name="Grupa 13">
            <a:extLst>
              <a:ext uri="{FF2B5EF4-FFF2-40B4-BE49-F238E27FC236}">
                <a16:creationId xmlns:a16="http://schemas.microsoft.com/office/drawing/2014/main" id="{489DC207-F1DC-7AB8-4D2D-7F8912D23AB2}"/>
              </a:ext>
            </a:extLst>
          </p:cNvPr>
          <p:cNvGrpSpPr/>
          <p:nvPr/>
        </p:nvGrpSpPr>
        <p:grpSpPr>
          <a:xfrm>
            <a:off x="968632" y="6008698"/>
            <a:ext cx="10334368" cy="45720"/>
            <a:chOff x="745525" y="5868998"/>
            <a:chExt cx="10334368" cy="45720"/>
          </a:xfrm>
        </p:grpSpPr>
        <p:sp>
          <p:nvSpPr>
            <p:cNvPr id="15" name="Prostokąt 14">
              <a:extLst>
                <a:ext uri="{FF2B5EF4-FFF2-40B4-BE49-F238E27FC236}">
                  <a16:creationId xmlns:a16="http://schemas.microsoft.com/office/drawing/2014/main" id="{43F5F5DE-E125-261C-3600-C49DB6C84BE5}"/>
                </a:ext>
              </a:extLst>
            </p:cNvPr>
            <p:cNvSpPr/>
            <p:nvPr/>
          </p:nvSpPr>
          <p:spPr>
            <a:xfrm>
              <a:off x="745525" y="5868999"/>
              <a:ext cx="4805090" cy="45719"/>
            </a:xfrm>
            <a:prstGeom prst="rect">
              <a:avLst/>
            </a:prstGeom>
            <a:solidFill>
              <a:srgbClr val="BDE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 dirty="0">
                <a:highlight>
                  <a:srgbClr val="FFFF00"/>
                </a:highlight>
              </a:endParaRPr>
            </a:p>
          </p:txBody>
        </p:sp>
        <p:sp>
          <p:nvSpPr>
            <p:cNvPr id="16" name="Prostokąt 15">
              <a:extLst>
                <a:ext uri="{FF2B5EF4-FFF2-40B4-BE49-F238E27FC236}">
                  <a16:creationId xmlns:a16="http://schemas.microsoft.com/office/drawing/2014/main" id="{42A3E758-FF82-A003-B131-1921C84B2192}"/>
                </a:ext>
              </a:extLst>
            </p:cNvPr>
            <p:cNvSpPr/>
            <p:nvPr/>
          </p:nvSpPr>
          <p:spPr>
            <a:xfrm>
              <a:off x="5550615" y="5868998"/>
              <a:ext cx="5529278" cy="45719"/>
            </a:xfrm>
            <a:prstGeom prst="rect">
              <a:avLst/>
            </a:prstGeom>
            <a:solidFill>
              <a:srgbClr val="3B3D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 dirty="0">
                <a:highlight>
                  <a:srgbClr val="FFFF00"/>
                </a:highlight>
              </a:endParaRPr>
            </a:p>
          </p:txBody>
        </p:sp>
      </p:grpSp>
      <p:sp>
        <p:nvSpPr>
          <p:cNvPr id="20" name="Prostokąt 19">
            <a:extLst>
              <a:ext uri="{FF2B5EF4-FFF2-40B4-BE49-F238E27FC236}">
                <a16:creationId xmlns:a16="http://schemas.microsoft.com/office/drawing/2014/main" id="{CAB88013-C23F-6B9F-FD11-606CD1536FEE}"/>
              </a:ext>
            </a:extLst>
          </p:cNvPr>
          <p:cNvSpPr/>
          <p:nvPr/>
        </p:nvSpPr>
        <p:spPr>
          <a:xfrm rot="16200000">
            <a:off x="8764096" y="613288"/>
            <a:ext cx="1277841" cy="51259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>
              <a:highlight>
                <a:srgbClr val="FFFF00"/>
              </a:highlight>
            </a:endParaRPr>
          </a:p>
        </p:txBody>
      </p:sp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51418E30-D2FB-9878-DBB9-14E24D1E29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6092533"/>
              </p:ext>
            </p:extLst>
          </p:nvPr>
        </p:nvGraphicFramePr>
        <p:xfrm>
          <a:off x="1598632" y="2273112"/>
          <a:ext cx="8304240" cy="278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7904">
                  <a:extLst>
                    <a:ext uri="{9D8B030D-6E8A-4147-A177-3AD203B41FA5}">
                      <a16:colId xmlns:a16="http://schemas.microsoft.com/office/drawing/2014/main" val="452645394"/>
                    </a:ext>
                  </a:extLst>
                </a:gridCol>
                <a:gridCol w="2144216">
                  <a:extLst>
                    <a:ext uri="{9D8B030D-6E8A-4147-A177-3AD203B41FA5}">
                      <a16:colId xmlns:a16="http://schemas.microsoft.com/office/drawing/2014/main" val="1017374416"/>
                    </a:ext>
                  </a:extLst>
                </a:gridCol>
                <a:gridCol w="1959084">
                  <a:extLst>
                    <a:ext uri="{9D8B030D-6E8A-4147-A177-3AD203B41FA5}">
                      <a16:colId xmlns:a16="http://schemas.microsoft.com/office/drawing/2014/main" val="1078907564"/>
                    </a:ext>
                  </a:extLst>
                </a:gridCol>
                <a:gridCol w="2193036">
                  <a:extLst>
                    <a:ext uri="{9D8B030D-6E8A-4147-A177-3AD203B41FA5}">
                      <a16:colId xmlns:a16="http://schemas.microsoft.com/office/drawing/2014/main" val="3403243396"/>
                    </a:ext>
                  </a:extLst>
                </a:gridCol>
              </a:tblGrid>
              <a:tr h="592852"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RODZAJ NABORU</a:t>
                      </a:r>
                      <a:endParaRPr lang="pl-PL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LICZBA OGŁOSZONYCH NABORÓW (SZT)</a:t>
                      </a: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KWOTA ZAANGAŻOWANYCH ŚRODKÓW (PLN)</a:t>
                      </a: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5426207"/>
                  </a:ext>
                </a:extLst>
              </a:tr>
              <a:tr h="374352">
                <a:tc rowSpan="2">
                  <a:txBody>
                    <a:bodyPr/>
                    <a:lstStyle/>
                    <a:p>
                      <a:pPr algn="ctr"/>
                      <a:r>
                        <a:rPr lang="pl-PL" dirty="0"/>
                        <a:t>EFRR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Konkurencyjne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2 635 576 733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9548855"/>
                  </a:ext>
                </a:extLst>
              </a:tr>
              <a:tr h="374352">
                <a:tc vMerge="1">
                  <a:txBody>
                    <a:bodyPr/>
                    <a:lstStyle/>
                    <a:p>
                      <a:pPr algn="ctr"/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aseline="0" dirty="0"/>
                        <a:t>Niekonkurencyjne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21 (w tym IF i PT)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1 328 946 823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3896776"/>
                  </a:ext>
                </a:extLst>
              </a:tr>
              <a:tr h="374352">
                <a:tc rowSpan="2">
                  <a:txBody>
                    <a:bodyPr/>
                    <a:lstStyle/>
                    <a:p>
                      <a:pPr algn="ctr"/>
                      <a:r>
                        <a:rPr lang="pl-PL" dirty="0"/>
                        <a:t>EFS 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Konkurencyjne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348 447 824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3633429"/>
                  </a:ext>
                </a:extLst>
              </a:tr>
              <a:tr h="374352">
                <a:tc vMerge="1">
                  <a:txBody>
                    <a:bodyPr/>
                    <a:lstStyle/>
                    <a:p>
                      <a:pPr algn="ctr"/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aseline="0" dirty="0"/>
                        <a:t>Niekonkurencyjne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255 333 255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2547253"/>
                  </a:ext>
                </a:extLst>
              </a:tr>
              <a:tr h="374352">
                <a:tc>
                  <a:txBody>
                    <a:bodyPr/>
                    <a:lstStyle/>
                    <a:p>
                      <a:pPr algn="ctr"/>
                      <a:r>
                        <a:rPr lang="pl-PL" b="1" dirty="0"/>
                        <a:t>RAZEM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/>
                        <a:t>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/>
                        <a:t>4 568 304 635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302191"/>
                  </a:ext>
                </a:extLst>
              </a:tr>
            </a:tbl>
          </a:graphicData>
        </a:graphic>
      </p:graphicFrame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A1C4B309-4679-F82F-ADE3-261EEEA17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0EB6-D2B1-4917-BC50-4681ECFB33D7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350788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rostokąt 18">
            <a:extLst>
              <a:ext uri="{FF2B5EF4-FFF2-40B4-BE49-F238E27FC236}">
                <a16:creationId xmlns:a16="http://schemas.microsoft.com/office/drawing/2014/main" id="{533269CF-6A0F-0FC3-B9EB-8278C45EDE78}"/>
              </a:ext>
            </a:extLst>
          </p:cNvPr>
          <p:cNvSpPr/>
          <p:nvPr/>
        </p:nvSpPr>
        <p:spPr>
          <a:xfrm>
            <a:off x="-1" y="0"/>
            <a:ext cx="12192001" cy="1277839"/>
          </a:xfrm>
          <a:prstGeom prst="rect">
            <a:avLst/>
          </a:prstGeom>
          <a:solidFill>
            <a:srgbClr val="96C8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l-PL"/>
          </a:p>
        </p:txBody>
      </p:sp>
      <p:sp>
        <p:nvSpPr>
          <p:cNvPr id="2" name="Prostokąt 1">
            <a:extLst>
              <a:ext uri="{FF2B5EF4-FFF2-40B4-BE49-F238E27FC236}">
                <a16:creationId xmlns:a16="http://schemas.microsoft.com/office/drawing/2014/main" id="{01BA4DAF-164A-4EEE-9FCD-3B057C5EECAF}"/>
              </a:ext>
            </a:extLst>
          </p:cNvPr>
          <p:cNvSpPr/>
          <p:nvPr/>
        </p:nvSpPr>
        <p:spPr>
          <a:xfrm>
            <a:off x="9428646" y="1"/>
            <a:ext cx="2763354" cy="1277838"/>
          </a:xfrm>
          <a:prstGeom prst="rect">
            <a:avLst/>
          </a:prstGeom>
          <a:solidFill>
            <a:srgbClr val="3B3D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B89B508-3CBF-2C53-F905-1E6250732C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pl-PL" dirty="0"/>
          </a:p>
          <a:p>
            <a:endParaRPr lang="pl-PL" dirty="0"/>
          </a:p>
          <a:p>
            <a:pPr marL="0" indent="0">
              <a:buNone/>
            </a:pPr>
            <a:endParaRPr lang="pl-PL" dirty="0"/>
          </a:p>
        </p:txBody>
      </p:sp>
      <p:sp>
        <p:nvSpPr>
          <p:cNvPr id="13" name="Tytuł 1">
            <a:extLst>
              <a:ext uri="{FF2B5EF4-FFF2-40B4-BE49-F238E27FC236}">
                <a16:creationId xmlns:a16="http://schemas.microsoft.com/office/drawing/2014/main" id="{BBADF5E4-21E8-AB18-0791-36FE549439A6}"/>
              </a:ext>
            </a:extLst>
          </p:cNvPr>
          <p:cNvSpPr txBox="1">
            <a:spLocks/>
          </p:cNvSpPr>
          <p:nvPr/>
        </p:nvSpPr>
        <p:spPr>
          <a:xfrm>
            <a:off x="986589" y="215779"/>
            <a:ext cx="8916283" cy="8275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2800" b="1" dirty="0">
                <a:solidFill>
                  <a:srgbClr val="002060"/>
                </a:solidFill>
                <a:latin typeface="+mn-lt"/>
              </a:rPr>
              <a:t>ZATWIERDZONE PRZEZ ZARZĄD WOJEWÓDZTWA </a:t>
            </a:r>
          </a:p>
          <a:p>
            <a:r>
              <a:rPr lang="pl-PL" sz="2800" b="1" dirty="0">
                <a:solidFill>
                  <a:srgbClr val="002060"/>
                </a:solidFill>
                <a:latin typeface="+mn-lt"/>
              </a:rPr>
              <a:t>MAZOWIECKIEGO WNIOSKI O DOFINANSOWANIE</a:t>
            </a:r>
          </a:p>
        </p:txBody>
      </p:sp>
      <p:grpSp>
        <p:nvGrpSpPr>
          <p:cNvPr id="14" name="Grupa 13">
            <a:extLst>
              <a:ext uri="{FF2B5EF4-FFF2-40B4-BE49-F238E27FC236}">
                <a16:creationId xmlns:a16="http://schemas.microsoft.com/office/drawing/2014/main" id="{489DC207-F1DC-7AB8-4D2D-7F8912D23AB2}"/>
              </a:ext>
            </a:extLst>
          </p:cNvPr>
          <p:cNvGrpSpPr/>
          <p:nvPr/>
        </p:nvGrpSpPr>
        <p:grpSpPr>
          <a:xfrm>
            <a:off x="968632" y="6008698"/>
            <a:ext cx="10334368" cy="45720"/>
            <a:chOff x="745525" y="5868998"/>
            <a:chExt cx="10334368" cy="45720"/>
          </a:xfrm>
        </p:grpSpPr>
        <p:sp>
          <p:nvSpPr>
            <p:cNvPr id="15" name="Prostokąt 14">
              <a:extLst>
                <a:ext uri="{FF2B5EF4-FFF2-40B4-BE49-F238E27FC236}">
                  <a16:creationId xmlns:a16="http://schemas.microsoft.com/office/drawing/2014/main" id="{43F5F5DE-E125-261C-3600-C49DB6C84BE5}"/>
                </a:ext>
              </a:extLst>
            </p:cNvPr>
            <p:cNvSpPr/>
            <p:nvPr/>
          </p:nvSpPr>
          <p:spPr>
            <a:xfrm>
              <a:off x="745525" y="5868999"/>
              <a:ext cx="4805090" cy="45719"/>
            </a:xfrm>
            <a:prstGeom prst="rect">
              <a:avLst/>
            </a:prstGeom>
            <a:solidFill>
              <a:srgbClr val="BDE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 dirty="0">
                <a:highlight>
                  <a:srgbClr val="FFFF00"/>
                </a:highlight>
              </a:endParaRPr>
            </a:p>
          </p:txBody>
        </p:sp>
        <p:sp>
          <p:nvSpPr>
            <p:cNvPr id="16" name="Prostokąt 15">
              <a:extLst>
                <a:ext uri="{FF2B5EF4-FFF2-40B4-BE49-F238E27FC236}">
                  <a16:creationId xmlns:a16="http://schemas.microsoft.com/office/drawing/2014/main" id="{42A3E758-FF82-A003-B131-1921C84B2192}"/>
                </a:ext>
              </a:extLst>
            </p:cNvPr>
            <p:cNvSpPr/>
            <p:nvPr/>
          </p:nvSpPr>
          <p:spPr>
            <a:xfrm>
              <a:off x="5550615" y="5868998"/>
              <a:ext cx="5529278" cy="45719"/>
            </a:xfrm>
            <a:prstGeom prst="rect">
              <a:avLst/>
            </a:prstGeom>
            <a:solidFill>
              <a:srgbClr val="3B3D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 dirty="0">
                <a:highlight>
                  <a:srgbClr val="FFFF00"/>
                </a:highlight>
              </a:endParaRPr>
            </a:p>
          </p:txBody>
        </p:sp>
      </p:grpSp>
      <p:sp>
        <p:nvSpPr>
          <p:cNvPr id="20" name="Prostokąt 19">
            <a:extLst>
              <a:ext uri="{FF2B5EF4-FFF2-40B4-BE49-F238E27FC236}">
                <a16:creationId xmlns:a16="http://schemas.microsoft.com/office/drawing/2014/main" id="{CAB88013-C23F-6B9F-FD11-606CD1536FEE}"/>
              </a:ext>
            </a:extLst>
          </p:cNvPr>
          <p:cNvSpPr/>
          <p:nvPr/>
        </p:nvSpPr>
        <p:spPr>
          <a:xfrm rot="16200000">
            <a:off x="8764096" y="613288"/>
            <a:ext cx="1277841" cy="51259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>
              <a:highlight>
                <a:srgbClr val="FFFF00"/>
              </a:highlight>
            </a:endParaRPr>
          </a:p>
        </p:txBody>
      </p:sp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CD982638-0F60-788B-BF02-400C30CA1A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6687833"/>
              </p:ext>
            </p:extLst>
          </p:nvPr>
        </p:nvGraphicFramePr>
        <p:xfrm>
          <a:off x="1713297" y="2102118"/>
          <a:ext cx="8094848" cy="23046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4532">
                  <a:extLst>
                    <a:ext uri="{9D8B030D-6E8A-4147-A177-3AD203B41FA5}">
                      <a16:colId xmlns:a16="http://schemas.microsoft.com/office/drawing/2014/main" val="3704313051"/>
                    </a:ext>
                  </a:extLst>
                </a:gridCol>
                <a:gridCol w="2992032">
                  <a:extLst>
                    <a:ext uri="{9D8B030D-6E8A-4147-A177-3AD203B41FA5}">
                      <a16:colId xmlns:a16="http://schemas.microsoft.com/office/drawing/2014/main" val="3588671105"/>
                    </a:ext>
                  </a:extLst>
                </a:gridCol>
                <a:gridCol w="2698284">
                  <a:extLst>
                    <a:ext uri="{9D8B030D-6E8A-4147-A177-3AD203B41FA5}">
                      <a16:colId xmlns:a16="http://schemas.microsoft.com/office/drawing/2014/main" val="1047186905"/>
                    </a:ext>
                  </a:extLst>
                </a:gridCol>
              </a:tblGrid>
              <a:tr h="988594"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LICZBA WNIOSKÓW ZATWIERDZONYCH PRZEZ ZWM (SZT)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KWOTA ZAANGAŻOWANYCH ŚRODKÓW (PLN)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5718779"/>
                  </a:ext>
                </a:extLst>
              </a:tr>
              <a:tr h="438687"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EFRR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313 (w tym PT i IF)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1 943 090 241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49286955"/>
                  </a:ext>
                </a:extLst>
              </a:tr>
              <a:tr h="438687"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EFS +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226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418 623 742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00460222"/>
                  </a:ext>
                </a:extLst>
              </a:tr>
              <a:tr h="438687">
                <a:tc>
                  <a:txBody>
                    <a:bodyPr/>
                    <a:lstStyle/>
                    <a:p>
                      <a:pPr algn="ctr"/>
                      <a:r>
                        <a:rPr lang="pl-PL" b="1" dirty="0"/>
                        <a:t>RAZEM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/>
                        <a:t>539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/>
                        <a:t>2 361 713 983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1619572"/>
                  </a:ext>
                </a:extLst>
              </a:tr>
            </a:tbl>
          </a:graphicData>
        </a:graphic>
      </p:graphicFrame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FDE47346-B67F-AFFC-E1E1-DFAFCBEE9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0EB6-D2B1-4917-BC50-4681ECFB33D7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765788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rostokąt 18">
            <a:extLst>
              <a:ext uri="{FF2B5EF4-FFF2-40B4-BE49-F238E27FC236}">
                <a16:creationId xmlns:a16="http://schemas.microsoft.com/office/drawing/2014/main" id="{533269CF-6A0F-0FC3-B9EB-8278C45EDE78}"/>
              </a:ext>
            </a:extLst>
          </p:cNvPr>
          <p:cNvSpPr/>
          <p:nvPr/>
        </p:nvSpPr>
        <p:spPr>
          <a:xfrm>
            <a:off x="-1" y="0"/>
            <a:ext cx="12192001" cy="1277839"/>
          </a:xfrm>
          <a:prstGeom prst="rect">
            <a:avLst/>
          </a:prstGeom>
          <a:solidFill>
            <a:srgbClr val="96C8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l-PL"/>
          </a:p>
        </p:txBody>
      </p:sp>
      <p:sp>
        <p:nvSpPr>
          <p:cNvPr id="2" name="Prostokąt 1">
            <a:extLst>
              <a:ext uri="{FF2B5EF4-FFF2-40B4-BE49-F238E27FC236}">
                <a16:creationId xmlns:a16="http://schemas.microsoft.com/office/drawing/2014/main" id="{01BA4DAF-164A-4EEE-9FCD-3B057C5EECAF}"/>
              </a:ext>
            </a:extLst>
          </p:cNvPr>
          <p:cNvSpPr/>
          <p:nvPr/>
        </p:nvSpPr>
        <p:spPr>
          <a:xfrm>
            <a:off x="9428646" y="1"/>
            <a:ext cx="2763354" cy="1277838"/>
          </a:xfrm>
          <a:prstGeom prst="rect">
            <a:avLst/>
          </a:prstGeom>
          <a:solidFill>
            <a:srgbClr val="3B3D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B89B508-3CBF-2C53-F905-1E6250732C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pl-PL" dirty="0"/>
          </a:p>
          <a:p>
            <a:endParaRPr lang="pl-PL" dirty="0"/>
          </a:p>
          <a:p>
            <a:pPr marL="0" indent="0">
              <a:buNone/>
            </a:pPr>
            <a:endParaRPr lang="pl-PL" dirty="0"/>
          </a:p>
        </p:txBody>
      </p:sp>
      <p:sp>
        <p:nvSpPr>
          <p:cNvPr id="13" name="Tytuł 1">
            <a:extLst>
              <a:ext uri="{FF2B5EF4-FFF2-40B4-BE49-F238E27FC236}">
                <a16:creationId xmlns:a16="http://schemas.microsoft.com/office/drawing/2014/main" id="{BBADF5E4-21E8-AB18-0791-36FE549439A6}"/>
              </a:ext>
            </a:extLst>
          </p:cNvPr>
          <p:cNvSpPr txBox="1">
            <a:spLocks/>
          </p:cNvSpPr>
          <p:nvPr/>
        </p:nvSpPr>
        <p:spPr>
          <a:xfrm>
            <a:off x="986589" y="215779"/>
            <a:ext cx="8916283" cy="8275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2800" b="1" dirty="0">
                <a:solidFill>
                  <a:srgbClr val="002060"/>
                </a:solidFill>
                <a:latin typeface="+mn-lt"/>
              </a:rPr>
              <a:t>PODPISANE UMOWY</a:t>
            </a:r>
          </a:p>
        </p:txBody>
      </p:sp>
      <p:grpSp>
        <p:nvGrpSpPr>
          <p:cNvPr id="14" name="Grupa 13">
            <a:extLst>
              <a:ext uri="{FF2B5EF4-FFF2-40B4-BE49-F238E27FC236}">
                <a16:creationId xmlns:a16="http://schemas.microsoft.com/office/drawing/2014/main" id="{489DC207-F1DC-7AB8-4D2D-7F8912D23AB2}"/>
              </a:ext>
            </a:extLst>
          </p:cNvPr>
          <p:cNvGrpSpPr/>
          <p:nvPr/>
        </p:nvGrpSpPr>
        <p:grpSpPr>
          <a:xfrm>
            <a:off x="968632" y="6008698"/>
            <a:ext cx="10334368" cy="45720"/>
            <a:chOff x="745525" y="5868998"/>
            <a:chExt cx="10334368" cy="45720"/>
          </a:xfrm>
        </p:grpSpPr>
        <p:sp>
          <p:nvSpPr>
            <p:cNvPr id="15" name="Prostokąt 14">
              <a:extLst>
                <a:ext uri="{FF2B5EF4-FFF2-40B4-BE49-F238E27FC236}">
                  <a16:creationId xmlns:a16="http://schemas.microsoft.com/office/drawing/2014/main" id="{43F5F5DE-E125-261C-3600-C49DB6C84BE5}"/>
                </a:ext>
              </a:extLst>
            </p:cNvPr>
            <p:cNvSpPr/>
            <p:nvPr/>
          </p:nvSpPr>
          <p:spPr>
            <a:xfrm>
              <a:off x="745525" y="5868999"/>
              <a:ext cx="4805090" cy="45719"/>
            </a:xfrm>
            <a:prstGeom prst="rect">
              <a:avLst/>
            </a:prstGeom>
            <a:solidFill>
              <a:srgbClr val="BDE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 dirty="0">
                <a:highlight>
                  <a:srgbClr val="FFFF00"/>
                </a:highlight>
              </a:endParaRPr>
            </a:p>
          </p:txBody>
        </p:sp>
        <p:sp>
          <p:nvSpPr>
            <p:cNvPr id="16" name="Prostokąt 15">
              <a:extLst>
                <a:ext uri="{FF2B5EF4-FFF2-40B4-BE49-F238E27FC236}">
                  <a16:creationId xmlns:a16="http://schemas.microsoft.com/office/drawing/2014/main" id="{42A3E758-FF82-A003-B131-1921C84B2192}"/>
                </a:ext>
              </a:extLst>
            </p:cNvPr>
            <p:cNvSpPr/>
            <p:nvPr/>
          </p:nvSpPr>
          <p:spPr>
            <a:xfrm>
              <a:off x="5550615" y="5868998"/>
              <a:ext cx="5529278" cy="45719"/>
            </a:xfrm>
            <a:prstGeom prst="rect">
              <a:avLst/>
            </a:prstGeom>
            <a:solidFill>
              <a:srgbClr val="3B3D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 dirty="0">
                <a:highlight>
                  <a:srgbClr val="FFFF00"/>
                </a:highlight>
              </a:endParaRPr>
            </a:p>
          </p:txBody>
        </p:sp>
      </p:grpSp>
      <p:sp>
        <p:nvSpPr>
          <p:cNvPr id="20" name="Prostokąt 19">
            <a:extLst>
              <a:ext uri="{FF2B5EF4-FFF2-40B4-BE49-F238E27FC236}">
                <a16:creationId xmlns:a16="http://schemas.microsoft.com/office/drawing/2014/main" id="{CAB88013-C23F-6B9F-FD11-606CD1536FEE}"/>
              </a:ext>
            </a:extLst>
          </p:cNvPr>
          <p:cNvSpPr/>
          <p:nvPr/>
        </p:nvSpPr>
        <p:spPr>
          <a:xfrm rot="16200000">
            <a:off x="8764096" y="613288"/>
            <a:ext cx="1277841" cy="51259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>
              <a:highlight>
                <a:srgbClr val="FFFF00"/>
              </a:highlight>
            </a:endParaRPr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D6FDCCA9-17BF-C72E-2F63-5FAC475008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6942262"/>
              </p:ext>
            </p:extLst>
          </p:nvPr>
        </p:nvGraphicFramePr>
        <p:xfrm>
          <a:off x="1815065" y="2121796"/>
          <a:ext cx="7877576" cy="26144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4866">
                  <a:extLst>
                    <a:ext uri="{9D8B030D-6E8A-4147-A177-3AD203B41FA5}">
                      <a16:colId xmlns:a16="http://schemas.microsoft.com/office/drawing/2014/main" val="1067059986"/>
                    </a:ext>
                  </a:extLst>
                </a:gridCol>
                <a:gridCol w="2728769">
                  <a:extLst>
                    <a:ext uri="{9D8B030D-6E8A-4147-A177-3AD203B41FA5}">
                      <a16:colId xmlns:a16="http://schemas.microsoft.com/office/drawing/2014/main" val="389097328"/>
                    </a:ext>
                  </a:extLst>
                </a:gridCol>
                <a:gridCol w="2863941">
                  <a:extLst>
                    <a:ext uri="{9D8B030D-6E8A-4147-A177-3AD203B41FA5}">
                      <a16:colId xmlns:a16="http://schemas.microsoft.com/office/drawing/2014/main" val="3402814929"/>
                    </a:ext>
                  </a:extLst>
                </a:gridCol>
              </a:tblGrid>
              <a:tr h="1003435">
                <a:tc>
                  <a:txBody>
                    <a:bodyPr/>
                    <a:lstStyle/>
                    <a:p>
                      <a:pPr algn="ctr"/>
                      <a:endParaRPr lang="pl-PL" sz="1800" dirty="0"/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solidFill>
                            <a:schemeClr val="tx1"/>
                          </a:solidFill>
                        </a:rPr>
                        <a:t>LICZBA PODPISANYCH UMÓW (SZT)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solidFill>
                            <a:schemeClr val="tx1"/>
                          </a:solidFill>
                        </a:rPr>
                        <a:t>KWOTA ZAANGAŻOWANYCH ŚRODKÓW (PLN)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7244031"/>
                  </a:ext>
                </a:extLst>
              </a:tr>
              <a:tr h="513055">
                <a:tc>
                  <a:txBody>
                    <a:bodyPr/>
                    <a:lstStyle/>
                    <a:p>
                      <a:pPr algn="ctr"/>
                      <a:r>
                        <a:rPr lang="pl-PL" sz="1800" dirty="0"/>
                        <a:t>EFRR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0" dirty="0"/>
                        <a:t>227 (w tym PT i IF)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/>
                        <a:t>1 509 064 149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83437468"/>
                  </a:ext>
                </a:extLst>
              </a:tr>
              <a:tr h="45227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dirty="0"/>
                        <a:t>EFS +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0" dirty="0"/>
                        <a:t>159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/>
                        <a:t>297 121 720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71727188"/>
                  </a:ext>
                </a:extLst>
              </a:tr>
              <a:tr h="645641">
                <a:tc>
                  <a:txBody>
                    <a:bodyPr/>
                    <a:lstStyle/>
                    <a:p>
                      <a:pPr algn="ctr"/>
                      <a:r>
                        <a:rPr lang="pl-PL" sz="1800" b="1" dirty="0"/>
                        <a:t>RAZEM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dirty="0"/>
                        <a:t>386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1" dirty="0"/>
                        <a:t>1 806 185 869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3784438"/>
                  </a:ext>
                </a:extLst>
              </a:tr>
            </a:tbl>
          </a:graphicData>
        </a:graphic>
      </p:graphicFrame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6C435783-4FD6-F818-EC1C-5B5E8E5413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0EB6-D2B1-4917-BC50-4681ECFB33D7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887628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rostokąt 18">
            <a:extLst>
              <a:ext uri="{FF2B5EF4-FFF2-40B4-BE49-F238E27FC236}">
                <a16:creationId xmlns:a16="http://schemas.microsoft.com/office/drawing/2014/main" id="{533269CF-6A0F-0FC3-B9EB-8278C45EDE78}"/>
              </a:ext>
            </a:extLst>
          </p:cNvPr>
          <p:cNvSpPr/>
          <p:nvPr/>
        </p:nvSpPr>
        <p:spPr>
          <a:xfrm>
            <a:off x="-1" y="0"/>
            <a:ext cx="12192001" cy="1277839"/>
          </a:xfrm>
          <a:prstGeom prst="rect">
            <a:avLst/>
          </a:prstGeom>
          <a:solidFill>
            <a:srgbClr val="96C8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l-PL"/>
          </a:p>
        </p:txBody>
      </p:sp>
      <p:sp>
        <p:nvSpPr>
          <p:cNvPr id="2" name="Prostokąt 1">
            <a:extLst>
              <a:ext uri="{FF2B5EF4-FFF2-40B4-BE49-F238E27FC236}">
                <a16:creationId xmlns:a16="http://schemas.microsoft.com/office/drawing/2014/main" id="{01BA4DAF-164A-4EEE-9FCD-3B057C5EECAF}"/>
              </a:ext>
            </a:extLst>
          </p:cNvPr>
          <p:cNvSpPr/>
          <p:nvPr/>
        </p:nvSpPr>
        <p:spPr>
          <a:xfrm>
            <a:off x="9428646" y="1"/>
            <a:ext cx="2763354" cy="1277838"/>
          </a:xfrm>
          <a:prstGeom prst="rect">
            <a:avLst/>
          </a:prstGeom>
          <a:solidFill>
            <a:srgbClr val="3B3D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B89B508-3CBF-2C53-F905-1E6250732C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pl-PL" dirty="0"/>
          </a:p>
          <a:p>
            <a:endParaRPr lang="pl-PL" dirty="0"/>
          </a:p>
          <a:p>
            <a:pPr marL="0" indent="0">
              <a:buNone/>
            </a:pPr>
            <a:endParaRPr lang="pl-PL" dirty="0"/>
          </a:p>
        </p:txBody>
      </p:sp>
      <p:sp>
        <p:nvSpPr>
          <p:cNvPr id="13" name="Tytuł 1">
            <a:extLst>
              <a:ext uri="{FF2B5EF4-FFF2-40B4-BE49-F238E27FC236}">
                <a16:creationId xmlns:a16="http://schemas.microsoft.com/office/drawing/2014/main" id="{BBADF5E4-21E8-AB18-0791-36FE549439A6}"/>
              </a:ext>
            </a:extLst>
          </p:cNvPr>
          <p:cNvSpPr txBox="1">
            <a:spLocks/>
          </p:cNvSpPr>
          <p:nvPr/>
        </p:nvSpPr>
        <p:spPr>
          <a:xfrm>
            <a:off x="986589" y="215779"/>
            <a:ext cx="8916283" cy="8275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2800" b="1" dirty="0">
                <a:solidFill>
                  <a:srgbClr val="002060"/>
                </a:solidFill>
                <a:latin typeface="+mn-lt"/>
              </a:rPr>
              <a:t>PODPISANE UMOWY</a:t>
            </a:r>
          </a:p>
        </p:txBody>
      </p:sp>
      <p:grpSp>
        <p:nvGrpSpPr>
          <p:cNvPr id="14" name="Grupa 13">
            <a:extLst>
              <a:ext uri="{FF2B5EF4-FFF2-40B4-BE49-F238E27FC236}">
                <a16:creationId xmlns:a16="http://schemas.microsoft.com/office/drawing/2014/main" id="{489DC207-F1DC-7AB8-4D2D-7F8912D23AB2}"/>
              </a:ext>
            </a:extLst>
          </p:cNvPr>
          <p:cNvGrpSpPr/>
          <p:nvPr/>
        </p:nvGrpSpPr>
        <p:grpSpPr>
          <a:xfrm>
            <a:off x="968632" y="6008698"/>
            <a:ext cx="10334368" cy="45720"/>
            <a:chOff x="745525" y="5868998"/>
            <a:chExt cx="10334368" cy="45720"/>
          </a:xfrm>
        </p:grpSpPr>
        <p:sp>
          <p:nvSpPr>
            <p:cNvPr id="15" name="Prostokąt 14">
              <a:extLst>
                <a:ext uri="{FF2B5EF4-FFF2-40B4-BE49-F238E27FC236}">
                  <a16:creationId xmlns:a16="http://schemas.microsoft.com/office/drawing/2014/main" id="{43F5F5DE-E125-261C-3600-C49DB6C84BE5}"/>
                </a:ext>
              </a:extLst>
            </p:cNvPr>
            <p:cNvSpPr/>
            <p:nvPr/>
          </p:nvSpPr>
          <p:spPr>
            <a:xfrm>
              <a:off x="745525" y="5868999"/>
              <a:ext cx="4805090" cy="45719"/>
            </a:xfrm>
            <a:prstGeom prst="rect">
              <a:avLst/>
            </a:prstGeom>
            <a:solidFill>
              <a:srgbClr val="BDE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 dirty="0">
                <a:highlight>
                  <a:srgbClr val="FFFF00"/>
                </a:highlight>
              </a:endParaRPr>
            </a:p>
          </p:txBody>
        </p:sp>
        <p:sp>
          <p:nvSpPr>
            <p:cNvPr id="16" name="Prostokąt 15">
              <a:extLst>
                <a:ext uri="{FF2B5EF4-FFF2-40B4-BE49-F238E27FC236}">
                  <a16:creationId xmlns:a16="http://schemas.microsoft.com/office/drawing/2014/main" id="{42A3E758-FF82-A003-B131-1921C84B2192}"/>
                </a:ext>
              </a:extLst>
            </p:cNvPr>
            <p:cNvSpPr/>
            <p:nvPr/>
          </p:nvSpPr>
          <p:spPr>
            <a:xfrm>
              <a:off x="5550615" y="5868998"/>
              <a:ext cx="5529278" cy="45719"/>
            </a:xfrm>
            <a:prstGeom prst="rect">
              <a:avLst/>
            </a:prstGeom>
            <a:solidFill>
              <a:srgbClr val="3B3D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 dirty="0">
                <a:highlight>
                  <a:srgbClr val="FFFF00"/>
                </a:highlight>
              </a:endParaRPr>
            </a:p>
          </p:txBody>
        </p:sp>
      </p:grpSp>
      <p:sp>
        <p:nvSpPr>
          <p:cNvPr id="20" name="Prostokąt 19">
            <a:extLst>
              <a:ext uri="{FF2B5EF4-FFF2-40B4-BE49-F238E27FC236}">
                <a16:creationId xmlns:a16="http://schemas.microsoft.com/office/drawing/2014/main" id="{CAB88013-C23F-6B9F-FD11-606CD1536FEE}"/>
              </a:ext>
            </a:extLst>
          </p:cNvPr>
          <p:cNvSpPr/>
          <p:nvPr/>
        </p:nvSpPr>
        <p:spPr>
          <a:xfrm rot="16200000">
            <a:off x="8764096" y="613288"/>
            <a:ext cx="1277841" cy="51259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>
              <a:highlight>
                <a:srgbClr val="FFFF00"/>
              </a:highlight>
            </a:endParaRP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6C435783-4FD6-F818-EC1C-5B5E8E5413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0EB6-D2B1-4917-BC50-4681ECFB33D7}" type="slidenum">
              <a:rPr lang="pl-PL" smtClean="0"/>
              <a:t>8</a:t>
            </a:fld>
            <a:endParaRPr lang="pl-PL"/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2ED7250B-B04B-6654-D28E-6F984796D7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0848557"/>
              </p:ext>
            </p:extLst>
          </p:nvPr>
        </p:nvGraphicFramePr>
        <p:xfrm>
          <a:off x="986589" y="1457225"/>
          <a:ext cx="9719734" cy="42686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33450">
                  <a:extLst>
                    <a:ext uri="{9D8B030D-6E8A-4147-A177-3AD203B41FA5}">
                      <a16:colId xmlns:a16="http://schemas.microsoft.com/office/drawing/2014/main" val="3361801227"/>
                    </a:ext>
                  </a:extLst>
                </a:gridCol>
                <a:gridCol w="4812803">
                  <a:extLst>
                    <a:ext uri="{9D8B030D-6E8A-4147-A177-3AD203B41FA5}">
                      <a16:colId xmlns:a16="http://schemas.microsoft.com/office/drawing/2014/main" val="615056492"/>
                    </a:ext>
                  </a:extLst>
                </a:gridCol>
                <a:gridCol w="1242710">
                  <a:extLst>
                    <a:ext uri="{9D8B030D-6E8A-4147-A177-3AD203B41FA5}">
                      <a16:colId xmlns:a16="http://schemas.microsoft.com/office/drawing/2014/main" val="2843641701"/>
                    </a:ext>
                  </a:extLst>
                </a:gridCol>
                <a:gridCol w="1830771">
                  <a:extLst>
                    <a:ext uri="{9D8B030D-6E8A-4147-A177-3AD203B41FA5}">
                      <a16:colId xmlns:a16="http://schemas.microsoft.com/office/drawing/2014/main" val="610018505"/>
                    </a:ext>
                  </a:extLst>
                </a:gridCol>
              </a:tblGrid>
              <a:tr h="51374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Oś Priorytetowa</a:t>
                      </a: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Nazwa</a:t>
                      </a: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l-PL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Podpisane umowy</a:t>
                      </a: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5570178"/>
                  </a:ext>
                </a:extLst>
              </a:tr>
              <a:tr h="663171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Liczba umów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Kwota zaangażowanych środków UE w PLN 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249029403"/>
                  </a:ext>
                </a:extLst>
              </a:tr>
              <a:tr h="387931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 dirty="0">
                          <a:effectLst/>
                        </a:rPr>
                        <a:t>Oś Priorytetowa I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u="none" strike="noStrike" dirty="0">
                          <a:effectLst/>
                        </a:rPr>
                        <a:t>Fundusze Europejskie dla bardziej konkurencyjnego i inteligentnego Mazowsza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2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186 090 071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71662843"/>
                  </a:ext>
                </a:extLst>
              </a:tr>
              <a:tr h="209692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 dirty="0">
                          <a:effectLst/>
                        </a:rPr>
                        <a:t>Oś Priorytetowa II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u="none" strike="noStrike" dirty="0">
                          <a:effectLst/>
                        </a:rPr>
                        <a:t>Fundusze Europejskie na zielony rozwój Mazowsza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207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527 852 226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40086102"/>
                  </a:ext>
                </a:extLst>
              </a:tr>
              <a:tr h="209692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 dirty="0">
                          <a:effectLst/>
                        </a:rPr>
                        <a:t>Oś Priorytetowa III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u="none" strike="noStrike" dirty="0">
                          <a:effectLst/>
                        </a:rPr>
                        <a:t>Fundusze Europejskie na rozwój mobilności miejskiej na Mazowszu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2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61 324 490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987274260"/>
                  </a:ext>
                </a:extLst>
              </a:tr>
              <a:tr h="209692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 dirty="0">
                          <a:effectLst/>
                        </a:rPr>
                        <a:t>Oś Priorytetowa IV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u="none" strike="noStrike" dirty="0">
                          <a:effectLst/>
                        </a:rPr>
                        <a:t>Fundusze Europejskie dla lepiej połączonego i dostępnego Mazowsza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2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413 560 657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639882855"/>
                  </a:ext>
                </a:extLst>
              </a:tr>
              <a:tr h="209692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 dirty="0">
                          <a:effectLst/>
                        </a:rPr>
                        <a:t>Oś Priorytetowa V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u="none" strike="noStrike" dirty="0">
                          <a:effectLst/>
                        </a:rPr>
                        <a:t>Fundusze Europejskie dla wyższej jakości życia na Mazowszu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0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0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582455652"/>
                  </a:ext>
                </a:extLst>
              </a:tr>
              <a:tr h="209692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 dirty="0">
                          <a:effectLst/>
                        </a:rPr>
                        <a:t>Oś Priorytetowa VI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u="none" strike="noStrike" dirty="0">
                          <a:effectLst/>
                        </a:rPr>
                        <a:t>Fundusze Europejskie dla aktywnego zawodowo Mazowsza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67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189 765 101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976015247"/>
                  </a:ext>
                </a:extLst>
              </a:tr>
              <a:tr h="345992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 dirty="0">
                          <a:effectLst/>
                        </a:rPr>
                        <a:t>Oś Priorytetowa VII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u="none" strike="noStrike" dirty="0">
                          <a:effectLst/>
                        </a:rPr>
                        <a:t>Fundusze Europejskie dla nowoczesnej i dostępnej edukacji na Mazowszu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54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27 766 134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030601650"/>
                  </a:ext>
                </a:extLst>
              </a:tr>
              <a:tr h="335508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 dirty="0">
                          <a:effectLst/>
                        </a:rPr>
                        <a:t>Oś Priorytetowa VIII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u="none" strike="noStrike" dirty="0">
                          <a:effectLst/>
                        </a:rPr>
                        <a:t>Fundusze Europejskie dla aktywnej integracji oraz rozwoju usług społecznych i zdrowotnych na Mazowszu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 dirty="0">
                          <a:effectLst/>
                        </a:rPr>
                        <a:t>38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79 590 484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183082483"/>
                  </a:ext>
                </a:extLst>
              </a:tr>
              <a:tr h="209692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 dirty="0">
                          <a:effectLst/>
                        </a:rPr>
                        <a:t>Oś Priorytetowa IX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u="none" strike="noStrike">
                          <a:effectLst/>
                        </a:rPr>
                        <a:t>Mazowsze bliższe obywatelom dzięki Funduszom Europejskim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 dirty="0">
                          <a:effectLst/>
                        </a:rPr>
                        <a:t>4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105 236 705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20867091"/>
                  </a:ext>
                </a:extLst>
              </a:tr>
              <a:tr h="262115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 dirty="0">
                          <a:effectLst/>
                        </a:rPr>
                        <a:t>Oś Priorytetowa X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u="none" strike="noStrike">
                          <a:effectLst/>
                        </a:rPr>
                        <a:t>Pomoc Techniczna (EFRR)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 dirty="0">
                          <a:effectLst/>
                        </a:rPr>
                        <a:t>10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 dirty="0">
                          <a:effectLst/>
                        </a:rPr>
                        <a:t>215 000 000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274358352"/>
                  </a:ext>
                </a:extLst>
              </a:tr>
              <a:tr h="262115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 dirty="0">
                          <a:effectLst/>
                        </a:rPr>
                        <a:t>Oś Priorytetowa XI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u="none" strike="noStrike">
                          <a:effectLst/>
                        </a:rPr>
                        <a:t>Pomoc Techniczna (EFS+)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 dirty="0">
                          <a:effectLst/>
                        </a:rPr>
                        <a:t>0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 dirty="0">
                          <a:effectLst/>
                        </a:rPr>
                        <a:t>0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494449453"/>
                  </a:ext>
                </a:extLst>
              </a:tr>
              <a:tr h="209692">
                <a:tc gridSpan="2">
                  <a:txBody>
                    <a:bodyPr/>
                    <a:lstStyle/>
                    <a:p>
                      <a:pPr algn="l" fontAlgn="ctr"/>
                      <a:endParaRPr lang="pl-PL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u="none" strike="noStrike" dirty="0">
                          <a:effectLst/>
                        </a:rPr>
                        <a:t>386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u="none" strike="noStrike" dirty="0">
                          <a:effectLst/>
                        </a:rPr>
                        <a:t>1 806 185 869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5609510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3053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rostokąt 18">
            <a:extLst>
              <a:ext uri="{FF2B5EF4-FFF2-40B4-BE49-F238E27FC236}">
                <a16:creationId xmlns:a16="http://schemas.microsoft.com/office/drawing/2014/main" id="{533269CF-6A0F-0FC3-B9EB-8278C45EDE78}"/>
              </a:ext>
            </a:extLst>
          </p:cNvPr>
          <p:cNvSpPr/>
          <p:nvPr/>
        </p:nvSpPr>
        <p:spPr>
          <a:xfrm>
            <a:off x="-1" y="0"/>
            <a:ext cx="12192001" cy="1277839"/>
          </a:xfrm>
          <a:prstGeom prst="rect">
            <a:avLst/>
          </a:prstGeom>
          <a:solidFill>
            <a:srgbClr val="96C8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l-PL"/>
          </a:p>
        </p:txBody>
      </p:sp>
      <p:sp>
        <p:nvSpPr>
          <p:cNvPr id="2" name="Prostokąt 1">
            <a:extLst>
              <a:ext uri="{FF2B5EF4-FFF2-40B4-BE49-F238E27FC236}">
                <a16:creationId xmlns:a16="http://schemas.microsoft.com/office/drawing/2014/main" id="{01BA4DAF-164A-4EEE-9FCD-3B057C5EECAF}"/>
              </a:ext>
            </a:extLst>
          </p:cNvPr>
          <p:cNvSpPr/>
          <p:nvPr/>
        </p:nvSpPr>
        <p:spPr>
          <a:xfrm>
            <a:off x="9428646" y="1"/>
            <a:ext cx="2763354" cy="1277838"/>
          </a:xfrm>
          <a:prstGeom prst="rect">
            <a:avLst/>
          </a:prstGeom>
          <a:solidFill>
            <a:srgbClr val="3B3D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B89B508-3CBF-2C53-F905-1E6250732C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pl-PL" dirty="0"/>
          </a:p>
          <a:p>
            <a:endParaRPr lang="pl-PL" dirty="0"/>
          </a:p>
          <a:p>
            <a:pPr marL="0" indent="0">
              <a:buNone/>
            </a:pPr>
            <a:endParaRPr lang="pl-PL" dirty="0"/>
          </a:p>
        </p:txBody>
      </p:sp>
      <p:sp>
        <p:nvSpPr>
          <p:cNvPr id="13" name="Tytuł 1">
            <a:extLst>
              <a:ext uri="{FF2B5EF4-FFF2-40B4-BE49-F238E27FC236}">
                <a16:creationId xmlns:a16="http://schemas.microsoft.com/office/drawing/2014/main" id="{BBADF5E4-21E8-AB18-0791-36FE549439A6}"/>
              </a:ext>
            </a:extLst>
          </p:cNvPr>
          <p:cNvSpPr txBox="1">
            <a:spLocks/>
          </p:cNvSpPr>
          <p:nvPr/>
        </p:nvSpPr>
        <p:spPr>
          <a:xfrm>
            <a:off x="986590" y="215779"/>
            <a:ext cx="7995398" cy="8275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2800" b="1" dirty="0">
                <a:solidFill>
                  <a:srgbClr val="002060"/>
                </a:solidFill>
                <a:latin typeface="+mn-lt"/>
              </a:rPr>
              <a:t>PRZEKAZANIE / WYDATKOWANIE ŚRODKÓW</a:t>
            </a:r>
          </a:p>
        </p:txBody>
      </p:sp>
      <p:grpSp>
        <p:nvGrpSpPr>
          <p:cNvPr id="14" name="Grupa 13">
            <a:extLst>
              <a:ext uri="{FF2B5EF4-FFF2-40B4-BE49-F238E27FC236}">
                <a16:creationId xmlns:a16="http://schemas.microsoft.com/office/drawing/2014/main" id="{489DC207-F1DC-7AB8-4D2D-7F8912D23AB2}"/>
              </a:ext>
            </a:extLst>
          </p:cNvPr>
          <p:cNvGrpSpPr/>
          <p:nvPr/>
        </p:nvGrpSpPr>
        <p:grpSpPr>
          <a:xfrm>
            <a:off x="968632" y="6008698"/>
            <a:ext cx="10334368" cy="45720"/>
            <a:chOff x="745525" y="5868998"/>
            <a:chExt cx="10334368" cy="45720"/>
          </a:xfrm>
        </p:grpSpPr>
        <p:sp>
          <p:nvSpPr>
            <p:cNvPr id="15" name="Prostokąt 14">
              <a:extLst>
                <a:ext uri="{FF2B5EF4-FFF2-40B4-BE49-F238E27FC236}">
                  <a16:creationId xmlns:a16="http://schemas.microsoft.com/office/drawing/2014/main" id="{43F5F5DE-E125-261C-3600-C49DB6C84BE5}"/>
                </a:ext>
              </a:extLst>
            </p:cNvPr>
            <p:cNvSpPr/>
            <p:nvPr/>
          </p:nvSpPr>
          <p:spPr>
            <a:xfrm>
              <a:off x="745525" y="5868999"/>
              <a:ext cx="4805090" cy="45719"/>
            </a:xfrm>
            <a:prstGeom prst="rect">
              <a:avLst/>
            </a:prstGeom>
            <a:solidFill>
              <a:srgbClr val="BDE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 dirty="0">
                <a:highlight>
                  <a:srgbClr val="FFFF00"/>
                </a:highlight>
              </a:endParaRPr>
            </a:p>
          </p:txBody>
        </p:sp>
        <p:sp>
          <p:nvSpPr>
            <p:cNvPr id="16" name="Prostokąt 15">
              <a:extLst>
                <a:ext uri="{FF2B5EF4-FFF2-40B4-BE49-F238E27FC236}">
                  <a16:creationId xmlns:a16="http://schemas.microsoft.com/office/drawing/2014/main" id="{42A3E758-FF82-A003-B131-1921C84B2192}"/>
                </a:ext>
              </a:extLst>
            </p:cNvPr>
            <p:cNvSpPr/>
            <p:nvPr/>
          </p:nvSpPr>
          <p:spPr>
            <a:xfrm>
              <a:off x="5550615" y="5868998"/>
              <a:ext cx="5529278" cy="45719"/>
            </a:xfrm>
            <a:prstGeom prst="rect">
              <a:avLst/>
            </a:prstGeom>
            <a:solidFill>
              <a:srgbClr val="3B3D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 dirty="0">
                <a:highlight>
                  <a:srgbClr val="FFFF00"/>
                </a:highlight>
              </a:endParaRPr>
            </a:p>
          </p:txBody>
        </p:sp>
      </p:grpSp>
      <p:sp>
        <p:nvSpPr>
          <p:cNvPr id="20" name="Prostokąt 19">
            <a:extLst>
              <a:ext uri="{FF2B5EF4-FFF2-40B4-BE49-F238E27FC236}">
                <a16:creationId xmlns:a16="http://schemas.microsoft.com/office/drawing/2014/main" id="{CAB88013-C23F-6B9F-FD11-606CD1536FEE}"/>
              </a:ext>
            </a:extLst>
          </p:cNvPr>
          <p:cNvSpPr/>
          <p:nvPr/>
        </p:nvSpPr>
        <p:spPr>
          <a:xfrm rot="16200000">
            <a:off x="8764096" y="613288"/>
            <a:ext cx="1277841" cy="51259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>
              <a:highlight>
                <a:srgbClr val="FFFF00"/>
              </a:highlight>
            </a:endParaRPr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D6FDCCA9-17BF-C72E-2F63-5FAC475008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4839239"/>
              </p:ext>
            </p:extLst>
          </p:nvPr>
        </p:nvGraphicFramePr>
        <p:xfrm>
          <a:off x="1730829" y="1909123"/>
          <a:ext cx="7980947" cy="32438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42789">
                  <a:extLst>
                    <a:ext uri="{9D8B030D-6E8A-4147-A177-3AD203B41FA5}">
                      <a16:colId xmlns:a16="http://schemas.microsoft.com/office/drawing/2014/main" val="1067059986"/>
                    </a:ext>
                  </a:extLst>
                </a:gridCol>
                <a:gridCol w="2281187">
                  <a:extLst>
                    <a:ext uri="{9D8B030D-6E8A-4147-A177-3AD203B41FA5}">
                      <a16:colId xmlns:a16="http://schemas.microsoft.com/office/drawing/2014/main" val="2674634007"/>
                    </a:ext>
                  </a:extLst>
                </a:gridCol>
                <a:gridCol w="3156971">
                  <a:extLst>
                    <a:ext uri="{9D8B030D-6E8A-4147-A177-3AD203B41FA5}">
                      <a16:colId xmlns:a16="http://schemas.microsoft.com/office/drawing/2014/main" val="3822490213"/>
                    </a:ext>
                  </a:extLst>
                </a:gridCol>
              </a:tblGrid>
              <a:tr h="777349">
                <a:tc>
                  <a:txBody>
                    <a:bodyPr/>
                    <a:lstStyle/>
                    <a:p>
                      <a:pPr algn="ctr"/>
                      <a:endParaRPr lang="pl-PL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/>
                        <a:t>NUMER DZIAŁANIA</a:t>
                      </a:r>
                      <a:endParaRPr lang="pl-PL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KWOTA WYDATKOWANYCH ŚRODKÓW (PLN)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7244031"/>
                  </a:ext>
                </a:extLst>
              </a:tr>
              <a:tr h="43944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/>
                        <a:t>EFRR</a:t>
                      </a:r>
                      <a:endParaRPr lang="pl-PL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(IF) – wnioski zaliczkowe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 161 456 033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87894458"/>
                  </a:ext>
                </a:extLst>
              </a:tr>
              <a:tr h="431130">
                <a:tc>
                  <a:txBody>
                    <a:bodyPr/>
                    <a:lstStyle/>
                    <a:p>
                      <a:pPr algn="l"/>
                      <a:r>
                        <a:rPr lang="pl-PL" dirty="0"/>
                        <a:t>                  EFRR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l-PL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21 125 489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53976366"/>
                  </a:ext>
                </a:extLst>
              </a:tr>
              <a:tr h="514443">
                <a:tc>
                  <a:txBody>
                    <a:bodyPr/>
                    <a:lstStyle/>
                    <a:p>
                      <a:pPr algn="l"/>
                      <a:r>
                        <a:rPr lang="pl-PL" dirty="0"/>
                        <a:t>                  EFS +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l-PL" sz="16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144 244 120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76714490"/>
                  </a:ext>
                </a:extLst>
              </a:tr>
              <a:tr h="494056"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EFRR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Pomoc Techniczna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46 317 583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70996792"/>
                  </a:ext>
                </a:extLst>
              </a:tr>
              <a:tr h="587472">
                <a:tc>
                  <a:txBody>
                    <a:bodyPr/>
                    <a:lstStyle/>
                    <a:p>
                      <a:pPr algn="ctr"/>
                      <a:r>
                        <a:rPr lang="pl-PL" b="1" dirty="0"/>
                        <a:t>RAZEM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l-PL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/>
                        <a:t>373 143 225</a:t>
                      </a:r>
                      <a:endParaRPr lang="pl-PL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97782957"/>
                  </a:ext>
                </a:extLst>
              </a:tr>
            </a:tbl>
          </a:graphicData>
        </a:graphic>
      </p:graphicFrame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0679FC92-6961-08AB-0396-34846039C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0EB6-D2B1-4917-BC50-4681ECFB33D7}" type="slidenum">
              <a:rPr lang="pl-PL" smtClean="0"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90167311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8601</TotalTime>
  <Words>1868</Words>
  <Application>Microsoft Office PowerPoint</Application>
  <PresentationFormat>Panoramiczny</PresentationFormat>
  <Paragraphs>288</Paragraphs>
  <Slides>20</Slides>
  <Notes>9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20</vt:i4>
      </vt:variant>
    </vt:vector>
  </HeadingPairs>
  <TitlesOfParts>
    <vt:vector size="26" baseType="lpstr">
      <vt:lpstr>MS Mincho</vt:lpstr>
      <vt:lpstr>Arial</vt:lpstr>
      <vt:lpstr>Calibri</vt:lpstr>
      <vt:lpstr>Calibri Light</vt:lpstr>
      <vt:lpstr>Times New Roman</vt:lpstr>
      <vt:lpstr>Motyw pakietu Office</vt:lpstr>
      <vt:lpstr>Strategia komunikacji Funduszy Europejskich dla Mazowsza 2021-2027 </vt:lpstr>
      <vt:lpstr>ALOKACJA PROGRAMU FEM 2021-2027 W EUR</vt:lpstr>
      <vt:lpstr> ALOKACJA PROGRAMU FEM 2021-2027 W PLN </vt:lpstr>
      <vt:lpstr>REALIZACJA FEM 2021-2027 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Planowane zmiany w ramach EFRR (1)</vt:lpstr>
      <vt:lpstr>Planowane zmiany w ramach EFRR (2)</vt:lpstr>
      <vt:lpstr>Planowane zmiany w ramach EFS+ (1) </vt:lpstr>
      <vt:lpstr>Planowane zmiany w ramach EFS+ (2) </vt:lpstr>
      <vt:lpstr>Zmiana programu Fundusze Europejskie dla Mazowsza 2021-2027 związana z ustanowieniem Platformy na rzecz Technologii Strategicznych dla Europy (STEP)</vt:lpstr>
      <vt:lpstr>Dziękuję za uwagę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Penda Anna</dc:creator>
  <cp:lastModifiedBy>Kuchta Marzena</cp:lastModifiedBy>
  <cp:revision>451</cp:revision>
  <cp:lastPrinted>2024-10-29T09:36:54Z</cp:lastPrinted>
  <dcterms:created xsi:type="dcterms:W3CDTF">2023-04-28T07:13:02Z</dcterms:created>
  <dcterms:modified xsi:type="dcterms:W3CDTF">2024-11-05T12:02:47Z</dcterms:modified>
</cp:coreProperties>
</file>